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Calibri (MS) Bold" charset="1" panose="020F0702030404030204"/>
      <p:regular r:id="rId17"/>
    </p:embeddedFont>
    <p:embeddedFont>
      <p:font typeface="Lato Bold" charset="1" panose="020F0502020204030203"/>
      <p:regular r:id="rId18"/>
    </p:embeddedFont>
    <p:embeddedFont>
      <p:font typeface="Lato" charset="1" panose="020F0502020204030203"/>
      <p:regular r:id="rId19"/>
    </p:embeddedFont>
    <p:embeddedFont>
      <p:font typeface="Heading Now 71-78" charset="1" panose="00000000000000000000"/>
      <p:regular r:id="rId20"/>
    </p:embeddedFont>
    <p:embeddedFont>
      <p:font typeface="TT Firs Neue" charset="1" panose="02000503030000020004"/>
      <p:regular r:id="rId21"/>
    </p:embeddedFont>
    <p:embeddedFont>
      <p:font typeface="TT Firs Neue Bold" charset="1" panose="02000803030000020004"/>
      <p:regular r:id="rId22"/>
    </p:embeddedFont>
    <p:embeddedFont>
      <p:font typeface="Heading Now 71-78 Italics" charset="1" panose="00000500000000000000"/>
      <p:regular r:id="rId23"/>
    </p:embeddedFont>
    <p:embeddedFont>
      <p:font typeface="Canva Sans Bold" charset="1" panose="020B0803030501040103"/>
      <p:regular r:id="rId24"/>
    </p:embeddedFont>
    <p:embeddedFont>
      <p:font typeface="Canva Sans Bold Italics" charset="1" panose="020B0803030501040103"/>
      <p:regular r:id="rId25"/>
    </p:embeddedFont>
    <p:embeddedFont>
      <p:font typeface="Trend Sans One" charset="1" panose="00000000000000000000"/>
      <p:regular r:id="rId26"/>
    </p:embeddedFont>
    <p:embeddedFont>
      <p:font typeface="Trend Slab Four" charset="1" panose="0000000000000000000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12" Target="../media/image18.png" Type="http://schemas.openxmlformats.org/officeDocument/2006/relationships/image"/><Relationship Id="rId13" Target="../media/image19.svg" Type="http://schemas.openxmlformats.org/officeDocument/2006/relationships/image"/><Relationship Id="rId2" Target="../media/image52.png" Type="http://schemas.openxmlformats.org/officeDocument/2006/relationships/image"/><Relationship Id="rId3" Target="../media/image53.png" Type="http://schemas.openxmlformats.org/officeDocument/2006/relationships/image"/><Relationship Id="rId4" Target="../media/image54.png" Type="http://schemas.openxmlformats.org/officeDocument/2006/relationships/image"/><Relationship Id="rId5" Target="../media/image55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14.png" Type="http://schemas.openxmlformats.org/officeDocument/2006/relationships/image"/><Relationship Id="rId9" Target="../media/image15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png" Type="http://schemas.openxmlformats.org/officeDocument/2006/relationships/image"/><Relationship Id="rId3" Target="../media/image57.pn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16.png" Type="http://schemas.openxmlformats.org/officeDocument/2006/relationships/image"/><Relationship Id="rId14" Target="../media/image17.svg" Type="http://schemas.openxmlformats.org/officeDocument/2006/relationships/image"/><Relationship Id="rId15" Target="../media/image18.png" Type="http://schemas.openxmlformats.org/officeDocument/2006/relationships/image"/><Relationship Id="rId16" Target="../media/image19.svg" Type="http://schemas.openxmlformats.org/officeDocument/2006/relationships/image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11.pn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12" Target="../media/image18.png" Type="http://schemas.openxmlformats.org/officeDocument/2006/relationships/image"/><Relationship Id="rId13" Target="../media/image19.svg" Type="http://schemas.openxmlformats.org/officeDocument/2006/relationships/image"/><Relationship Id="rId14" Target="../media/image12.png" Type="http://schemas.openxmlformats.org/officeDocument/2006/relationships/image"/><Relationship Id="rId15" Target="../media/image13.sv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Relationship Id="rId6" Target="../media/image22.png" Type="http://schemas.openxmlformats.org/officeDocument/2006/relationships/image"/><Relationship Id="rId7" Target="../media/image23.svg" Type="http://schemas.openxmlformats.org/officeDocument/2006/relationships/image"/><Relationship Id="rId8" Target="../media/image14.png" Type="http://schemas.openxmlformats.org/officeDocument/2006/relationships/image"/><Relationship Id="rId9" Target="../media/image15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Relationship Id="rId8" Target="../media/image28.pn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svg" Type="http://schemas.openxmlformats.org/officeDocument/2006/relationships/image"/><Relationship Id="rId11" Target="../media/image18.png" Type="http://schemas.openxmlformats.org/officeDocument/2006/relationships/image"/><Relationship Id="rId12" Target="../media/image19.svg" Type="http://schemas.openxmlformats.org/officeDocument/2006/relationships/image"/><Relationship Id="rId2" Target="../media/image29.png" Type="http://schemas.openxmlformats.org/officeDocument/2006/relationships/image"/><Relationship Id="rId3" Target="../media/image30.png" Type="http://schemas.openxmlformats.org/officeDocument/2006/relationships/image"/><Relationship Id="rId4" Target="../media/image31.png" Type="http://schemas.openxmlformats.org/officeDocument/2006/relationships/image"/><Relationship Id="rId5" Target="../media/image32.png" Type="http://schemas.openxmlformats.org/officeDocument/2006/relationships/image"/><Relationship Id="rId6" Target="../media/image33.pn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2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12" Target="../media/image40.png" Type="http://schemas.openxmlformats.org/officeDocument/2006/relationships/image"/><Relationship Id="rId13" Target="../media/image41.png" Type="http://schemas.openxmlformats.org/officeDocument/2006/relationships/image"/><Relationship Id="rId14" Target="../media/image42.jpe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34.png" Type="http://schemas.openxmlformats.org/officeDocument/2006/relationships/image"/><Relationship Id="rId5" Target="../media/image35.svg" Type="http://schemas.openxmlformats.org/officeDocument/2006/relationships/image"/><Relationship Id="rId6" Target="../media/image36.pn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3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svg" Type="http://schemas.openxmlformats.org/officeDocument/2006/relationships/image"/><Relationship Id="rId11" Target="../media/image24.png" Type="http://schemas.openxmlformats.org/officeDocument/2006/relationships/image"/><Relationship Id="rId12" Target="../media/image25.svg" Type="http://schemas.openxmlformats.org/officeDocument/2006/relationships/image"/><Relationship Id="rId13" Target="../media/image18.png" Type="http://schemas.openxmlformats.org/officeDocument/2006/relationships/image"/><Relationship Id="rId14" Target="../media/image19.svg" Type="http://schemas.openxmlformats.org/officeDocument/2006/relationships/image"/><Relationship Id="rId2" Target="../media/image43.png" Type="http://schemas.openxmlformats.org/officeDocument/2006/relationships/image"/><Relationship Id="rId3" Target="../media/image44.png" Type="http://schemas.openxmlformats.org/officeDocument/2006/relationships/image"/><Relationship Id="rId4" Target="../media/image45.png" Type="http://schemas.openxmlformats.org/officeDocument/2006/relationships/image"/><Relationship Id="rId5" Target="../media/image46.svg" Type="http://schemas.openxmlformats.org/officeDocument/2006/relationships/image"/><Relationship Id="rId6" Target="../media/image47.pn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svg" Type="http://schemas.openxmlformats.org/officeDocument/2006/relationships/image"/><Relationship Id="rId11" Target="../media/image50.jpeg" Type="http://schemas.openxmlformats.org/officeDocument/2006/relationships/image"/><Relationship Id="rId12" Target="../media/image51.jpe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37.jpe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4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" y="499431"/>
            <a:ext cx="16459200" cy="9657771"/>
            <a:chOff x="0" y="0"/>
            <a:chExt cx="21945600" cy="1287702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45600" cy="12877028"/>
            </a:xfrm>
            <a:custGeom>
              <a:avLst/>
              <a:gdLst/>
              <a:ahLst/>
              <a:cxnLst/>
              <a:rect r="r" b="b" t="t" l="l"/>
              <a:pathLst>
                <a:path h="12877028" w="21945600">
                  <a:moveTo>
                    <a:pt x="0" y="0"/>
                  </a:moveTo>
                  <a:lnTo>
                    <a:pt x="21945600" y="0"/>
                  </a:lnTo>
                  <a:lnTo>
                    <a:pt x="21945600" y="12877028"/>
                  </a:lnTo>
                  <a:lnTo>
                    <a:pt x="0" y="1287702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7816" r="0" b="51402"/>
              </a:stretch>
            </a:blipFill>
          </p:spPr>
        </p:sp>
        <p:sp>
          <p:nvSpPr>
            <p:cNvPr name="TextBox 4" id="4"/>
            <p:cNvSpPr txBox="true"/>
            <p:nvPr/>
          </p:nvSpPr>
          <p:spPr>
            <a:xfrm>
              <a:off x="0" y="123825"/>
              <a:ext cx="21945600" cy="1275320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996"/>
                </a:lnSpc>
              </a:pPr>
              <a:r>
                <a:rPr lang="en-US" sz="5400" b="true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This presentation is</a:t>
              </a:r>
            </a:p>
            <a:p>
              <a:pPr algn="ctr">
                <a:lnSpc>
                  <a:spcPts val="4000"/>
                </a:lnSpc>
              </a:pPr>
            </a:p>
            <a:p>
              <a:pPr algn="ctr">
                <a:lnSpc>
                  <a:spcPts val="3996"/>
                </a:lnSpc>
              </a:pPr>
              <a:r>
                <a:rPr lang="en-US" sz="5400" b="true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organised by</a:t>
              </a:r>
            </a:p>
            <a:p>
              <a:pPr algn="ctr">
                <a:lnSpc>
                  <a:spcPts val="4000"/>
                </a:lnSpc>
              </a:pPr>
            </a:p>
            <a:p>
              <a:pPr algn="ctr">
                <a:lnSpc>
                  <a:spcPts val="4000"/>
                </a:lnSpc>
              </a:pPr>
              <a:r>
                <a:rPr lang="en-US" sz="6400" b="true">
                  <a:solidFill>
                    <a:srgbClr val="FFD7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Heeralal Yadav Sir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7000001" y="9700003"/>
            <a:ext cx="914400" cy="914400"/>
          </a:xfrm>
          <a:custGeom>
            <a:avLst/>
            <a:gdLst/>
            <a:ahLst/>
            <a:cxnLst/>
            <a:rect r="r" b="b" t="t" l="l"/>
            <a:pathLst>
              <a:path h="914400" w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083" t="0" r="-2083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767779" y="150676"/>
            <a:ext cx="9436513" cy="9460135"/>
            <a:chOff x="0" y="0"/>
            <a:chExt cx="12582017" cy="1261351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582017" cy="12613513"/>
            </a:xfrm>
            <a:custGeom>
              <a:avLst/>
              <a:gdLst/>
              <a:ahLst/>
              <a:cxnLst/>
              <a:rect r="r" b="b" t="t" l="l"/>
              <a:pathLst>
                <a:path h="12613513" w="12582017">
                  <a:moveTo>
                    <a:pt x="0" y="0"/>
                  </a:moveTo>
                  <a:lnTo>
                    <a:pt x="12582017" y="0"/>
                  </a:lnTo>
                  <a:lnTo>
                    <a:pt x="12582017" y="12613513"/>
                  </a:lnTo>
                  <a:lnTo>
                    <a:pt x="0" y="126135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400355" y="1451143"/>
            <a:ext cx="9521380" cy="7902797"/>
            <a:chOff x="0" y="0"/>
            <a:chExt cx="12695174" cy="105370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2695174" cy="10537063"/>
            </a:xfrm>
            <a:custGeom>
              <a:avLst/>
              <a:gdLst/>
              <a:ahLst/>
              <a:cxnLst/>
              <a:rect r="r" b="b" t="t" l="l"/>
              <a:pathLst>
                <a:path h="10537063" w="12695174">
                  <a:moveTo>
                    <a:pt x="0" y="0"/>
                  </a:moveTo>
                  <a:lnTo>
                    <a:pt x="12695174" y="0"/>
                  </a:lnTo>
                  <a:lnTo>
                    <a:pt x="12695174" y="10537063"/>
                  </a:lnTo>
                  <a:lnTo>
                    <a:pt x="0" y="10537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000"/>
              </a:blip>
              <a:stretch>
                <a:fillRect l="0" t="-49" r="0" b="-4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2453078" y="5902500"/>
            <a:ext cx="4098788" cy="2833973"/>
          </a:xfrm>
          <a:custGeom>
            <a:avLst/>
            <a:gdLst/>
            <a:ahLst/>
            <a:cxnLst/>
            <a:rect r="r" b="b" t="t" l="l"/>
            <a:pathLst>
              <a:path h="2833973" w="4098788">
                <a:moveTo>
                  <a:pt x="0" y="0"/>
                </a:moveTo>
                <a:lnTo>
                  <a:pt x="4098788" y="0"/>
                </a:lnTo>
                <a:lnTo>
                  <a:pt x="4098788" y="2833973"/>
                </a:lnTo>
                <a:lnTo>
                  <a:pt x="0" y="2833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075380" y="5902500"/>
            <a:ext cx="4098788" cy="2833973"/>
          </a:xfrm>
          <a:custGeom>
            <a:avLst/>
            <a:gdLst/>
            <a:ahLst/>
            <a:cxnLst/>
            <a:rect r="r" b="b" t="t" l="l"/>
            <a:pathLst>
              <a:path h="2833973" w="4098788">
                <a:moveTo>
                  <a:pt x="0" y="0"/>
                </a:moveTo>
                <a:lnTo>
                  <a:pt x="4098788" y="0"/>
                </a:lnTo>
                <a:lnTo>
                  <a:pt x="4098788" y="2833973"/>
                </a:lnTo>
                <a:lnTo>
                  <a:pt x="0" y="2833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736134" y="5902500"/>
            <a:ext cx="4098788" cy="2833973"/>
          </a:xfrm>
          <a:custGeom>
            <a:avLst/>
            <a:gdLst/>
            <a:ahLst/>
            <a:cxnLst/>
            <a:rect r="r" b="b" t="t" l="l"/>
            <a:pathLst>
              <a:path h="2833973" w="4098788">
                <a:moveTo>
                  <a:pt x="0" y="0"/>
                </a:moveTo>
                <a:lnTo>
                  <a:pt x="4098788" y="0"/>
                </a:lnTo>
                <a:lnTo>
                  <a:pt x="4098788" y="2833973"/>
                </a:lnTo>
                <a:lnTo>
                  <a:pt x="0" y="2833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947739" y="6502527"/>
            <a:ext cx="5109477" cy="161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18"/>
              </a:lnSpc>
            </a:pPr>
            <a:r>
              <a:rPr lang="en-US" sz="3015" b="true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Elimination </a:t>
            </a:r>
          </a:p>
          <a:p>
            <a:pPr algn="ctr">
              <a:lnSpc>
                <a:spcPts val="4218"/>
              </a:lnSpc>
            </a:pPr>
            <a:r>
              <a:rPr lang="en-US" sz="3015" b="true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Of </a:t>
            </a:r>
          </a:p>
          <a:p>
            <a:pPr algn="ctr">
              <a:lnSpc>
                <a:spcPts val="4221"/>
              </a:lnSpc>
            </a:pPr>
            <a:r>
              <a:rPr lang="en-US" sz="3015" b="true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black money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642306" y="6502527"/>
            <a:ext cx="5259076" cy="1663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1"/>
              </a:lnSpc>
            </a:pPr>
            <a:r>
              <a:rPr lang="en-US" sz="3104" b="true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Eradication </a:t>
            </a:r>
          </a:p>
          <a:p>
            <a:pPr algn="ctr">
              <a:lnSpc>
                <a:spcPts val="4341"/>
              </a:lnSpc>
            </a:pPr>
            <a:r>
              <a:rPr lang="en-US" sz="3104" b="true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Of </a:t>
            </a:r>
          </a:p>
          <a:p>
            <a:pPr algn="ctr">
              <a:lnSpc>
                <a:spcPts val="4345"/>
              </a:lnSpc>
            </a:pPr>
            <a:r>
              <a:rPr lang="en-US" sz="3104" b="true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corruption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486036" y="6601530"/>
            <a:ext cx="4922958" cy="1564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5"/>
              </a:lnSpc>
            </a:pPr>
            <a:r>
              <a:rPr lang="en-US" sz="2905" b="true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Helps </a:t>
            </a:r>
          </a:p>
          <a:p>
            <a:pPr algn="ctr">
              <a:lnSpc>
                <a:spcPts val="4065"/>
              </a:lnSpc>
            </a:pPr>
            <a:r>
              <a:rPr lang="en-US" sz="2905" b="true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to prevent </a:t>
            </a:r>
          </a:p>
          <a:p>
            <a:pPr algn="ctr">
              <a:lnSpc>
                <a:spcPts val="4067"/>
              </a:lnSpc>
            </a:pPr>
            <a:r>
              <a:rPr lang="en-US" sz="2905" b="true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Money laundering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791595" y="2739190"/>
            <a:ext cx="12270324" cy="1944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94"/>
              </a:lnSpc>
            </a:pPr>
            <a:r>
              <a:rPr lang="en-US" sz="6794" spc="-366">
                <a:solidFill>
                  <a:srgbClr val="0B0A0A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Features of</a:t>
            </a:r>
          </a:p>
          <a:p>
            <a:pPr algn="l">
              <a:lnSpc>
                <a:spcPts val="6795"/>
              </a:lnSpc>
            </a:pPr>
            <a:r>
              <a:rPr lang="en-US" sz="6794" spc="-372">
                <a:solidFill>
                  <a:srgbClr val="0B0A0A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Demonetisation 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6265176" y="8414756"/>
            <a:ext cx="994124" cy="843544"/>
          </a:xfrm>
          <a:custGeom>
            <a:avLst/>
            <a:gdLst/>
            <a:ahLst/>
            <a:cxnLst/>
            <a:rect r="r" b="b" t="t" l="l"/>
            <a:pathLst>
              <a:path h="843544" w="994124">
                <a:moveTo>
                  <a:pt x="0" y="0"/>
                </a:moveTo>
                <a:lnTo>
                  <a:pt x="994124" y="0"/>
                </a:lnTo>
                <a:lnTo>
                  <a:pt x="994124" y="843544"/>
                </a:lnTo>
                <a:lnTo>
                  <a:pt x="0" y="843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53" t="0" r="-53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137280" y="847877"/>
            <a:ext cx="3905202" cy="843544"/>
          </a:xfrm>
          <a:custGeom>
            <a:avLst/>
            <a:gdLst/>
            <a:ahLst/>
            <a:cxnLst/>
            <a:rect r="r" b="b" t="t" l="l"/>
            <a:pathLst>
              <a:path h="843544" w="3905202">
                <a:moveTo>
                  <a:pt x="0" y="0"/>
                </a:moveTo>
                <a:lnTo>
                  <a:pt x="3905202" y="0"/>
                </a:lnTo>
                <a:lnTo>
                  <a:pt x="3905202" y="843544"/>
                </a:lnTo>
                <a:lnTo>
                  <a:pt x="0" y="8435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-247" r="0" b="-247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3506602" y="1028586"/>
            <a:ext cx="3377698" cy="4867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93"/>
              </a:lnSpc>
            </a:pPr>
            <a:r>
              <a:rPr lang="en-US" sz="2209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Business Environment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2075783" y="5893060"/>
            <a:ext cx="827265" cy="836952"/>
          </a:xfrm>
          <a:custGeom>
            <a:avLst/>
            <a:gdLst/>
            <a:ahLst/>
            <a:cxnLst/>
            <a:rect r="r" b="b" t="t" l="l"/>
            <a:pathLst>
              <a:path h="836952" w="827265">
                <a:moveTo>
                  <a:pt x="0" y="0"/>
                </a:moveTo>
                <a:lnTo>
                  <a:pt x="827266" y="0"/>
                </a:lnTo>
                <a:lnTo>
                  <a:pt x="827266" y="836953"/>
                </a:lnTo>
                <a:lnTo>
                  <a:pt x="0" y="8369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0" t="0" r="-1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275961" y="6113031"/>
            <a:ext cx="426901" cy="406717"/>
          </a:xfrm>
          <a:custGeom>
            <a:avLst/>
            <a:gdLst/>
            <a:ahLst/>
            <a:cxnLst/>
            <a:rect r="r" b="b" t="t" l="l"/>
            <a:pathLst>
              <a:path h="406717" w="426901">
                <a:moveTo>
                  <a:pt x="0" y="0"/>
                </a:moveTo>
                <a:lnTo>
                  <a:pt x="426901" y="0"/>
                </a:lnTo>
                <a:lnTo>
                  <a:pt x="426901" y="406717"/>
                </a:lnTo>
                <a:lnTo>
                  <a:pt x="0" y="4067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-149" r="0" b="-147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6905958" y="5779875"/>
            <a:ext cx="827265" cy="836952"/>
          </a:xfrm>
          <a:custGeom>
            <a:avLst/>
            <a:gdLst/>
            <a:ahLst/>
            <a:cxnLst/>
            <a:rect r="r" b="b" t="t" l="l"/>
            <a:pathLst>
              <a:path h="836952" w="827265">
                <a:moveTo>
                  <a:pt x="0" y="0"/>
                </a:moveTo>
                <a:lnTo>
                  <a:pt x="827266" y="0"/>
                </a:lnTo>
                <a:lnTo>
                  <a:pt x="827266" y="836952"/>
                </a:lnTo>
                <a:lnTo>
                  <a:pt x="0" y="8369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0" t="0" r="-1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106145" y="5999845"/>
            <a:ext cx="426901" cy="406718"/>
          </a:xfrm>
          <a:custGeom>
            <a:avLst/>
            <a:gdLst/>
            <a:ahLst/>
            <a:cxnLst/>
            <a:rect r="r" b="b" t="t" l="l"/>
            <a:pathLst>
              <a:path h="406718" w="426901">
                <a:moveTo>
                  <a:pt x="0" y="0"/>
                </a:moveTo>
                <a:lnTo>
                  <a:pt x="426901" y="0"/>
                </a:lnTo>
                <a:lnTo>
                  <a:pt x="426901" y="406718"/>
                </a:lnTo>
                <a:lnTo>
                  <a:pt x="0" y="4067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-147" r="0" b="-149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1526584" y="5779875"/>
            <a:ext cx="827265" cy="836952"/>
          </a:xfrm>
          <a:custGeom>
            <a:avLst/>
            <a:gdLst/>
            <a:ahLst/>
            <a:cxnLst/>
            <a:rect r="r" b="b" t="t" l="l"/>
            <a:pathLst>
              <a:path h="836952" w="827265">
                <a:moveTo>
                  <a:pt x="0" y="0"/>
                </a:moveTo>
                <a:lnTo>
                  <a:pt x="827265" y="0"/>
                </a:lnTo>
                <a:lnTo>
                  <a:pt x="827265" y="836952"/>
                </a:lnTo>
                <a:lnTo>
                  <a:pt x="0" y="8369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0" t="0" r="-1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726770" y="5999845"/>
            <a:ext cx="426901" cy="406718"/>
          </a:xfrm>
          <a:custGeom>
            <a:avLst/>
            <a:gdLst/>
            <a:ahLst/>
            <a:cxnLst/>
            <a:rect r="r" b="b" t="t" l="l"/>
            <a:pathLst>
              <a:path h="406718" w="426901">
                <a:moveTo>
                  <a:pt x="0" y="0"/>
                </a:moveTo>
                <a:lnTo>
                  <a:pt x="426901" y="0"/>
                </a:lnTo>
                <a:lnTo>
                  <a:pt x="426901" y="406718"/>
                </a:lnTo>
                <a:lnTo>
                  <a:pt x="0" y="4067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-147" r="0" b="-149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6476913" y="8679323"/>
            <a:ext cx="570650" cy="514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18"/>
              </a:lnSpc>
              <a:spcBef>
                <a:spcPct val="0"/>
              </a:spcBef>
            </a:pPr>
            <a:r>
              <a:rPr lang="en-US" b="true" sz="3015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08</a:t>
            </a:r>
          </a:p>
        </p:txBody>
      </p:sp>
    </p:spTree>
  </p:cSld>
  <p:clrMapOvr>
    <a:masterClrMapping/>
  </p:clrMapOvr>
  <p:transition spd="fast">
    <p:fad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64341" y="764734"/>
            <a:ext cx="22723316" cy="8549640"/>
            <a:chOff x="0" y="0"/>
            <a:chExt cx="30297755" cy="113995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0297754" cy="11399520"/>
            </a:xfrm>
            <a:custGeom>
              <a:avLst/>
              <a:gdLst/>
              <a:ahLst/>
              <a:cxnLst/>
              <a:rect r="r" b="b" t="t" l="l"/>
              <a:pathLst>
                <a:path h="11399520" w="30297754">
                  <a:moveTo>
                    <a:pt x="0" y="0"/>
                  </a:moveTo>
                  <a:lnTo>
                    <a:pt x="30297754" y="0"/>
                  </a:lnTo>
                  <a:lnTo>
                    <a:pt x="30297754" y="11399520"/>
                  </a:lnTo>
                  <a:lnTo>
                    <a:pt x="0" y="11399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"/>
              </a:blip>
              <a:stretch>
                <a:fillRect l="0" t="-55" r="0" b="-55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-1665894" y="205740"/>
            <a:ext cx="13377482" cy="8327422"/>
            <a:chOff x="0" y="0"/>
            <a:chExt cx="17836642" cy="1110322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7836642" cy="11103229"/>
            </a:xfrm>
            <a:custGeom>
              <a:avLst/>
              <a:gdLst/>
              <a:ahLst/>
              <a:cxnLst/>
              <a:rect r="r" b="b" t="t" l="l"/>
              <a:pathLst>
                <a:path h="11103229" w="17836642">
                  <a:moveTo>
                    <a:pt x="0" y="0"/>
                  </a:moveTo>
                  <a:lnTo>
                    <a:pt x="17836642" y="0"/>
                  </a:lnTo>
                  <a:lnTo>
                    <a:pt x="17836642" y="11103229"/>
                  </a:lnTo>
                  <a:lnTo>
                    <a:pt x="0" y="11103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000"/>
              </a:blip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3137280" y="847877"/>
            <a:ext cx="3905202" cy="843544"/>
          </a:xfrm>
          <a:custGeom>
            <a:avLst/>
            <a:gdLst/>
            <a:ahLst/>
            <a:cxnLst/>
            <a:rect r="r" b="b" t="t" l="l"/>
            <a:pathLst>
              <a:path h="843544" w="3905202">
                <a:moveTo>
                  <a:pt x="0" y="0"/>
                </a:moveTo>
                <a:lnTo>
                  <a:pt x="3905202" y="0"/>
                </a:lnTo>
                <a:lnTo>
                  <a:pt x="3905202" y="843544"/>
                </a:lnTo>
                <a:lnTo>
                  <a:pt x="0" y="8435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247" r="0" b="-247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506602" y="990486"/>
            <a:ext cx="3377698" cy="5333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54"/>
              </a:lnSpc>
            </a:pPr>
            <a:r>
              <a:rPr lang="en-US" sz="2253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Business Environment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201375" y="3768471"/>
            <a:ext cx="4381948" cy="879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50"/>
              </a:lnSpc>
            </a:pPr>
            <a:r>
              <a:rPr lang="en-US" sz="7851">
                <a:solidFill>
                  <a:srgbClr val="FF5055"/>
                </a:solidFill>
                <a:latin typeface="Trend Sans One"/>
                <a:ea typeface="Trend Sans One"/>
                <a:cs typeface="Trend Sans One"/>
                <a:sym typeface="Trend Sans One"/>
              </a:rPr>
              <a:t>thank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97506" y="6574317"/>
            <a:ext cx="15389695" cy="1448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997"/>
              </a:lnSpc>
            </a:pPr>
            <a:r>
              <a:rPr lang="en-US" sz="22089" spc="-506">
                <a:solidFill>
                  <a:srgbClr val="FF5055"/>
                </a:solidFill>
                <a:latin typeface="Trend Slab Four"/>
                <a:ea typeface="Trend Slab Four"/>
                <a:cs typeface="Trend Slab Four"/>
                <a:sym typeface="Trend Slab Four"/>
              </a:rPr>
              <a:t>you</a:t>
            </a:r>
          </a:p>
        </p:txBody>
      </p:sp>
    </p:spTree>
  </p:cSld>
  <p:clrMapOvr>
    <a:masterClrMapping/>
  </p:clrMapOvr>
  <p:transition spd="fast">
    <p:fade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777" r="0" b="-197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382025" y="910028"/>
            <a:ext cx="7510055" cy="8131231"/>
          </a:xfrm>
          <a:custGeom>
            <a:avLst/>
            <a:gdLst/>
            <a:ahLst/>
            <a:cxnLst/>
            <a:rect r="r" b="b" t="t" l="l"/>
            <a:pathLst>
              <a:path h="8131231" w="7510055">
                <a:moveTo>
                  <a:pt x="0" y="0"/>
                </a:moveTo>
                <a:lnTo>
                  <a:pt x="7510055" y="0"/>
                </a:lnTo>
                <a:lnTo>
                  <a:pt x="7510055" y="8131231"/>
                </a:lnTo>
                <a:lnTo>
                  <a:pt x="0" y="81312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63" t="0" r="-864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118056" y="8068751"/>
            <a:ext cx="1961788" cy="491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3"/>
              </a:lnSpc>
            </a:pPr>
            <a:r>
              <a:rPr lang="en-US" b="true" sz="2595" spc="24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DATE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118056" y="8767048"/>
            <a:ext cx="1961788" cy="491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3"/>
              </a:lnSpc>
            </a:pPr>
            <a:r>
              <a:rPr lang="en-US" b="true" sz="2595" spc="24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SUBJECT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500049" y="8767048"/>
            <a:ext cx="4787951" cy="491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3"/>
              </a:lnSpc>
            </a:pPr>
            <a:r>
              <a:rPr lang="en-US" sz="2595" spc="2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Business studies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500049" y="8068751"/>
            <a:ext cx="4787951" cy="491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3"/>
              </a:lnSpc>
            </a:pPr>
            <a:r>
              <a:rPr lang="en-US" sz="2595" spc="2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October 25, 2025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8629650" y="4629150"/>
            <a:ext cx="1028700" cy="1028700"/>
          </a:xfrm>
          <a:custGeom>
            <a:avLst/>
            <a:gdLst/>
            <a:ahLst/>
            <a:cxnLst/>
            <a:rect r="r" b="b" t="t" l="l"/>
            <a:pathLst>
              <a:path h="1028700" w="1028700">
                <a:moveTo>
                  <a:pt x="0" y="0"/>
                </a:moveTo>
                <a:lnTo>
                  <a:pt x="1028700" y="0"/>
                </a:lnTo>
                <a:lnTo>
                  <a:pt x="10287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314" t="0" r="-2314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069353" y="969359"/>
            <a:ext cx="7710516" cy="8348272"/>
          </a:xfrm>
          <a:custGeom>
            <a:avLst/>
            <a:gdLst/>
            <a:ahLst/>
            <a:cxnLst/>
            <a:rect r="r" b="b" t="t" l="l"/>
            <a:pathLst>
              <a:path h="8348272" w="7710516">
                <a:moveTo>
                  <a:pt x="0" y="0"/>
                </a:moveTo>
                <a:lnTo>
                  <a:pt x="7710516" y="0"/>
                </a:lnTo>
                <a:lnTo>
                  <a:pt x="7710516" y="8348272"/>
                </a:lnTo>
                <a:lnTo>
                  <a:pt x="0" y="83482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63" t="0" r="-864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683629" y="3009290"/>
            <a:ext cx="6764503" cy="2039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sz="6800" spc="-374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Business Environment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683629" y="5982357"/>
            <a:ext cx="6712468" cy="9677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7"/>
              </a:lnSpc>
            </a:pPr>
            <a:r>
              <a:rPr lang="en-US" sz="2398">
                <a:solidFill>
                  <a:srgbClr val="000000"/>
                </a:solidFill>
                <a:latin typeface="TT Firs Neue"/>
                <a:ea typeface="TT Firs Neue"/>
                <a:cs typeface="TT Firs Neue"/>
                <a:sym typeface="TT Firs Neue"/>
              </a:rPr>
              <a:t>Understanding the Forces That Shape Organizations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9680448" y="8414756"/>
            <a:ext cx="4730534" cy="843544"/>
          </a:xfrm>
          <a:custGeom>
            <a:avLst/>
            <a:gdLst/>
            <a:ahLst/>
            <a:cxnLst/>
            <a:rect r="r" b="b" t="t" l="l"/>
            <a:pathLst>
              <a:path h="843544" w="4730534">
                <a:moveTo>
                  <a:pt x="0" y="0"/>
                </a:moveTo>
                <a:lnTo>
                  <a:pt x="4730534" y="0"/>
                </a:lnTo>
                <a:lnTo>
                  <a:pt x="4730534" y="843544"/>
                </a:lnTo>
                <a:lnTo>
                  <a:pt x="0" y="8435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212" r="0" b="-211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049770" y="8623706"/>
            <a:ext cx="2195332" cy="4540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5"/>
              </a:lnSpc>
            </a:pPr>
            <a:r>
              <a:rPr lang="en-US" sz="1998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Presented By: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968220" y="8535314"/>
            <a:ext cx="2195332" cy="768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5"/>
              </a:lnSpc>
            </a:pPr>
            <a:r>
              <a:rPr lang="en-US" sz="1998" b="true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Yogesh Bhansali </a:t>
            </a:r>
          </a:p>
          <a:p>
            <a:pPr algn="l">
              <a:lnSpc>
                <a:spcPts val="2795"/>
              </a:lnSpc>
            </a:pPr>
            <a:r>
              <a:rPr lang="en-US" sz="1998" b="true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Kunal kumar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358836" y="981827"/>
            <a:ext cx="7710516" cy="8348272"/>
          </a:xfrm>
          <a:custGeom>
            <a:avLst/>
            <a:gdLst/>
            <a:ahLst/>
            <a:cxnLst/>
            <a:rect r="r" b="b" t="t" l="l"/>
            <a:pathLst>
              <a:path h="8348272" w="7710516">
                <a:moveTo>
                  <a:pt x="0" y="0"/>
                </a:moveTo>
                <a:lnTo>
                  <a:pt x="7710517" y="0"/>
                </a:lnTo>
                <a:lnTo>
                  <a:pt x="7710517" y="8348272"/>
                </a:lnTo>
                <a:lnTo>
                  <a:pt x="0" y="83482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863" t="0" r="-864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0" y="2211267"/>
            <a:ext cx="8075771" cy="8075771"/>
            <a:chOff x="0" y="0"/>
            <a:chExt cx="10767695" cy="1076769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0767695" cy="10767695"/>
            </a:xfrm>
            <a:custGeom>
              <a:avLst/>
              <a:gdLst/>
              <a:ahLst/>
              <a:cxnLst/>
              <a:rect r="r" b="b" t="t" l="l"/>
              <a:pathLst>
                <a:path h="10767695" w="10767695">
                  <a:moveTo>
                    <a:pt x="0" y="10767695"/>
                  </a:moveTo>
                  <a:lnTo>
                    <a:pt x="0" y="0"/>
                  </a:lnTo>
                  <a:cubicBezTo>
                    <a:pt x="5948299" y="0"/>
                    <a:pt x="10767695" y="4819396"/>
                    <a:pt x="10767695" y="10767695"/>
                  </a:cubicBezTo>
                  <a:lnTo>
                    <a:pt x="0" y="10767695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5785744" y="8505149"/>
            <a:ext cx="994124" cy="843544"/>
          </a:xfrm>
          <a:custGeom>
            <a:avLst/>
            <a:gdLst/>
            <a:ahLst/>
            <a:cxnLst/>
            <a:rect r="r" b="b" t="t" l="l"/>
            <a:pathLst>
              <a:path h="843544" w="994124">
                <a:moveTo>
                  <a:pt x="0" y="0"/>
                </a:moveTo>
                <a:lnTo>
                  <a:pt x="994125" y="0"/>
                </a:lnTo>
                <a:lnTo>
                  <a:pt x="994125" y="843543"/>
                </a:lnTo>
                <a:lnTo>
                  <a:pt x="0" y="8435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3" t="0" r="-53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754647" y="775097"/>
            <a:ext cx="3905202" cy="843544"/>
          </a:xfrm>
          <a:custGeom>
            <a:avLst/>
            <a:gdLst/>
            <a:ahLst/>
            <a:cxnLst/>
            <a:rect r="r" b="b" t="t" l="l"/>
            <a:pathLst>
              <a:path h="843544" w="3905202">
                <a:moveTo>
                  <a:pt x="0" y="0"/>
                </a:moveTo>
                <a:lnTo>
                  <a:pt x="3905202" y="0"/>
                </a:lnTo>
                <a:lnTo>
                  <a:pt x="3905202" y="843543"/>
                </a:lnTo>
                <a:lnTo>
                  <a:pt x="0" y="8435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-247" r="0" b="-247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3018399" y="1069953"/>
            <a:ext cx="3377698" cy="548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7"/>
              </a:lnSpc>
            </a:pPr>
            <a:r>
              <a:rPr lang="en-US" sz="2398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Business Presentation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9247813" y="8296123"/>
            <a:ext cx="623487" cy="630793"/>
          </a:xfrm>
          <a:custGeom>
            <a:avLst/>
            <a:gdLst/>
            <a:ahLst/>
            <a:cxnLst/>
            <a:rect r="r" b="b" t="t" l="l"/>
            <a:pathLst>
              <a:path h="630793" w="623487">
                <a:moveTo>
                  <a:pt x="0" y="0"/>
                </a:moveTo>
                <a:lnTo>
                  <a:pt x="623487" y="0"/>
                </a:lnTo>
                <a:lnTo>
                  <a:pt x="623487" y="630793"/>
                </a:lnTo>
                <a:lnTo>
                  <a:pt x="0" y="630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-169" r="0" b="-17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398689" y="8461905"/>
            <a:ext cx="321745" cy="306534"/>
          </a:xfrm>
          <a:custGeom>
            <a:avLst/>
            <a:gdLst/>
            <a:ahLst/>
            <a:cxnLst/>
            <a:rect r="r" b="b" t="t" l="l"/>
            <a:pathLst>
              <a:path h="306534" w="321745">
                <a:moveTo>
                  <a:pt x="0" y="0"/>
                </a:moveTo>
                <a:lnTo>
                  <a:pt x="321745" y="0"/>
                </a:lnTo>
                <a:lnTo>
                  <a:pt x="321745" y="306534"/>
                </a:lnTo>
                <a:lnTo>
                  <a:pt x="0" y="30653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-938" r="0" b="-938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6040491" y="8722223"/>
            <a:ext cx="484642" cy="650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9"/>
              </a:lnSpc>
            </a:pPr>
            <a:r>
              <a:rPr lang="en-US" sz="3207" b="true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01</a:t>
            </a:r>
          </a:p>
        </p:txBody>
      </p:sp>
    </p:spTree>
  </p:cSld>
  <p:clrMapOvr>
    <a:masterClrMapping/>
  </p:clrMapOvr>
  <p:transition spd="fast">
    <p:fad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921915" y="959672"/>
            <a:ext cx="7710516" cy="8348272"/>
          </a:xfrm>
          <a:custGeom>
            <a:avLst/>
            <a:gdLst/>
            <a:ahLst/>
            <a:cxnLst/>
            <a:rect r="r" b="b" t="t" l="l"/>
            <a:pathLst>
              <a:path h="8348272" w="7710516">
                <a:moveTo>
                  <a:pt x="0" y="0"/>
                </a:moveTo>
                <a:lnTo>
                  <a:pt x="7710516" y="0"/>
                </a:lnTo>
                <a:lnTo>
                  <a:pt x="7710516" y="8348272"/>
                </a:lnTo>
                <a:lnTo>
                  <a:pt x="0" y="83482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63" t="0" r="-864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11399" y="998087"/>
            <a:ext cx="7710516" cy="8348272"/>
          </a:xfrm>
          <a:custGeom>
            <a:avLst/>
            <a:gdLst/>
            <a:ahLst/>
            <a:cxnLst/>
            <a:rect r="r" b="b" t="t" l="l"/>
            <a:pathLst>
              <a:path h="8348272" w="7710516">
                <a:moveTo>
                  <a:pt x="0" y="0"/>
                </a:moveTo>
                <a:lnTo>
                  <a:pt x="7710516" y="0"/>
                </a:lnTo>
                <a:lnTo>
                  <a:pt x="7710516" y="8348272"/>
                </a:lnTo>
                <a:lnTo>
                  <a:pt x="0" y="83482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63" t="0" r="-864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768257" y="2223945"/>
            <a:ext cx="8580215" cy="2709958"/>
            <a:chOff x="0" y="0"/>
            <a:chExt cx="11440287" cy="361327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440287" cy="3613277"/>
            </a:xfrm>
            <a:custGeom>
              <a:avLst/>
              <a:gdLst/>
              <a:ahLst/>
              <a:cxnLst/>
              <a:rect r="r" b="b" t="t" l="l"/>
              <a:pathLst>
                <a:path h="3613277" w="11440287">
                  <a:moveTo>
                    <a:pt x="271780" y="0"/>
                  </a:moveTo>
                  <a:lnTo>
                    <a:pt x="11168507" y="0"/>
                  </a:lnTo>
                  <a:cubicBezTo>
                    <a:pt x="11240643" y="0"/>
                    <a:pt x="11309731" y="28575"/>
                    <a:pt x="11360658" y="79629"/>
                  </a:cubicBezTo>
                  <a:cubicBezTo>
                    <a:pt x="11411585" y="130683"/>
                    <a:pt x="11440287" y="199771"/>
                    <a:pt x="11440287" y="271780"/>
                  </a:cubicBezTo>
                  <a:lnTo>
                    <a:pt x="11440287" y="3341497"/>
                  </a:lnTo>
                  <a:cubicBezTo>
                    <a:pt x="11440287" y="3491611"/>
                    <a:pt x="11318621" y="3613277"/>
                    <a:pt x="11168507" y="3613277"/>
                  </a:cubicBezTo>
                  <a:lnTo>
                    <a:pt x="271780" y="3613277"/>
                  </a:lnTo>
                  <a:cubicBezTo>
                    <a:pt x="121666" y="3613277"/>
                    <a:pt x="0" y="3491611"/>
                    <a:pt x="0" y="3341497"/>
                  </a:cubicBezTo>
                  <a:lnTo>
                    <a:pt x="0" y="271780"/>
                  </a:lnTo>
                  <a:cubicBezTo>
                    <a:pt x="0" y="121666"/>
                    <a:pt x="121666" y="0"/>
                    <a:pt x="27178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40320" r="0" b="-4032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7768257" y="5353050"/>
            <a:ext cx="4290060" cy="3533584"/>
            <a:chOff x="0" y="0"/>
            <a:chExt cx="5720080" cy="471144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720080" cy="4711446"/>
            </a:xfrm>
            <a:custGeom>
              <a:avLst/>
              <a:gdLst/>
              <a:ahLst/>
              <a:cxnLst/>
              <a:rect r="r" b="b" t="t" l="l"/>
              <a:pathLst>
                <a:path h="4711446" w="5720080">
                  <a:moveTo>
                    <a:pt x="543560" y="0"/>
                  </a:moveTo>
                  <a:lnTo>
                    <a:pt x="5176520" y="0"/>
                  </a:lnTo>
                  <a:cubicBezTo>
                    <a:pt x="5476748" y="0"/>
                    <a:pt x="5720080" y="243332"/>
                    <a:pt x="5720080" y="543560"/>
                  </a:cubicBezTo>
                  <a:lnTo>
                    <a:pt x="5720080" y="4167886"/>
                  </a:lnTo>
                  <a:cubicBezTo>
                    <a:pt x="5720080" y="4468114"/>
                    <a:pt x="5476748" y="4711446"/>
                    <a:pt x="5176520" y="4711446"/>
                  </a:cubicBezTo>
                  <a:lnTo>
                    <a:pt x="543560" y="4711446"/>
                  </a:lnTo>
                  <a:cubicBezTo>
                    <a:pt x="243332" y="4711446"/>
                    <a:pt x="0" y="4468114"/>
                    <a:pt x="0" y="4167886"/>
                  </a:cubicBezTo>
                  <a:lnTo>
                    <a:pt x="0" y="543560"/>
                  </a:lnTo>
                  <a:cubicBezTo>
                    <a:pt x="0" y="243332"/>
                    <a:pt x="243332" y="0"/>
                    <a:pt x="543560" y="0"/>
                  </a:cubicBezTo>
                  <a:close/>
                </a:path>
              </a:pathLst>
            </a:custGeom>
            <a:blipFill>
              <a:blip r:embed="rId5"/>
              <a:stretch>
                <a:fillRect l="-817" t="0" r="-818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2627197" y="5172227"/>
            <a:ext cx="3721294" cy="3714436"/>
          </a:xfrm>
          <a:custGeom>
            <a:avLst/>
            <a:gdLst/>
            <a:ahLst/>
            <a:cxnLst/>
            <a:rect r="r" b="b" t="t" l="l"/>
            <a:pathLst>
              <a:path h="3714436" w="3721294">
                <a:moveTo>
                  <a:pt x="0" y="0"/>
                </a:moveTo>
                <a:lnTo>
                  <a:pt x="3721294" y="0"/>
                </a:lnTo>
                <a:lnTo>
                  <a:pt x="3721294" y="3714436"/>
                </a:lnTo>
                <a:lnTo>
                  <a:pt x="0" y="3714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35" t="0" r="-35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939519" y="2284733"/>
            <a:ext cx="5107781" cy="2282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75"/>
              </a:lnSpc>
            </a:pPr>
            <a:r>
              <a:rPr lang="en-US" sz="5475" i="true" spc="-301">
                <a:solidFill>
                  <a:srgbClr val="231F20"/>
                </a:solidFill>
                <a:latin typeface="Heading Now 71-78 Italics"/>
                <a:ea typeface="Heading Now 71-78 Italics"/>
                <a:cs typeface="Heading Now 71-78 Italics"/>
                <a:sym typeface="Heading Now 71-78 Italics"/>
              </a:rPr>
              <a:t>Concept of a business environment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939519" y="6394228"/>
            <a:ext cx="4102494" cy="9738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04"/>
              </a:lnSpc>
            </a:pPr>
            <a:r>
              <a:rPr lang="en-US" sz="1789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Internal factors include company culture, management style, and resources.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916614" y="5583164"/>
            <a:ext cx="3142440" cy="2307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04"/>
              </a:lnSpc>
            </a:pPr>
            <a:r>
              <a:rPr lang="en-US" sz="1789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The business environment shapes strategic decisions, influences growth opportunities, determines competitive positioning, and affects long-term sustainability.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939519" y="5290823"/>
            <a:ext cx="3283229" cy="9677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7"/>
              </a:lnSpc>
            </a:pPr>
            <a:r>
              <a:rPr lang="en-US" sz="2398" b="true">
                <a:solidFill>
                  <a:srgbClr val="231F2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Internal vs External Factors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3242846" y="884349"/>
            <a:ext cx="3905202" cy="843544"/>
          </a:xfrm>
          <a:custGeom>
            <a:avLst/>
            <a:gdLst/>
            <a:ahLst/>
            <a:cxnLst/>
            <a:rect r="r" b="b" t="t" l="l"/>
            <a:pathLst>
              <a:path h="843544" w="3905202">
                <a:moveTo>
                  <a:pt x="0" y="0"/>
                </a:moveTo>
                <a:lnTo>
                  <a:pt x="3905202" y="0"/>
                </a:lnTo>
                <a:lnTo>
                  <a:pt x="3905202" y="843543"/>
                </a:lnTo>
                <a:lnTo>
                  <a:pt x="0" y="8435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-247" r="0" b="-247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3506602" y="1028586"/>
            <a:ext cx="3377698" cy="478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3"/>
              </a:lnSpc>
            </a:pPr>
            <a:r>
              <a:rPr lang="en-US" sz="2147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Business Environment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2320997" y="5133804"/>
            <a:ext cx="827265" cy="836952"/>
          </a:xfrm>
          <a:custGeom>
            <a:avLst/>
            <a:gdLst/>
            <a:ahLst/>
            <a:cxnLst/>
            <a:rect r="r" b="b" t="t" l="l"/>
            <a:pathLst>
              <a:path h="836952" w="827265">
                <a:moveTo>
                  <a:pt x="0" y="0"/>
                </a:moveTo>
                <a:lnTo>
                  <a:pt x="827265" y="0"/>
                </a:lnTo>
                <a:lnTo>
                  <a:pt x="827265" y="836952"/>
                </a:lnTo>
                <a:lnTo>
                  <a:pt x="0" y="8369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0" t="0" r="-1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521174" y="5353774"/>
            <a:ext cx="426901" cy="406717"/>
          </a:xfrm>
          <a:custGeom>
            <a:avLst/>
            <a:gdLst/>
            <a:ahLst/>
            <a:cxnLst/>
            <a:rect r="r" b="b" t="t" l="l"/>
            <a:pathLst>
              <a:path h="406717" w="426901">
                <a:moveTo>
                  <a:pt x="0" y="0"/>
                </a:moveTo>
                <a:lnTo>
                  <a:pt x="426901" y="0"/>
                </a:lnTo>
                <a:lnTo>
                  <a:pt x="426901" y="406717"/>
                </a:lnTo>
                <a:lnTo>
                  <a:pt x="0" y="4067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-149" r="0" b="-147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6762238" y="8609790"/>
            <a:ext cx="994124" cy="843544"/>
          </a:xfrm>
          <a:custGeom>
            <a:avLst/>
            <a:gdLst/>
            <a:ahLst/>
            <a:cxnLst/>
            <a:rect r="r" b="b" t="t" l="l"/>
            <a:pathLst>
              <a:path h="843544" w="994124">
                <a:moveTo>
                  <a:pt x="0" y="0"/>
                </a:moveTo>
                <a:lnTo>
                  <a:pt x="994124" y="0"/>
                </a:lnTo>
                <a:lnTo>
                  <a:pt x="994124" y="843544"/>
                </a:lnTo>
                <a:lnTo>
                  <a:pt x="0" y="8435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53" t="0" r="-53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7040849" y="8902675"/>
            <a:ext cx="436902" cy="5010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7"/>
              </a:lnSpc>
            </a:pPr>
            <a:r>
              <a:rPr lang="en-US" sz="2397" b="true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02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939519" y="7436929"/>
            <a:ext cx="1788776" cy="453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7"/>
              </a:lnSpc>
            </a:pPr>
            <a:r>
              <a:rPr lang="en-US" sz="2397" b="true">
                <a:solidFill>
                  <a:srgbClr val="00000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Meanwhile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922726" y="7899921"/>
            <a:ext cx="4249912" cy="1050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84"/>
              </a:lnSpc>
            </a:pPr>
            <a:r>
              <a:rPr lang="en-US" sz="1775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External factors encompass</a:t>
            </a:r>
          </a:p>
          <a:p>
            <a:pPr algn="just">
              <a:lnSpc>
                <a:spcPts val="2484"/>
              </a:lnSpc>
            </a:pPr>
            <a:r>
              <a:rPr lang="en-US" sz="1775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economic conditions, competition, </a:t>
            </a:r>
          </a:p>
          <a:p>
            <a:pPr algn="just">
              <a:lnSpc>
                <a:spcPts val="2485"/>
              </a:lnSpc>
            </a:pPr>
            <a:r>
              <a:rPr lang="en-US" sz="1775">
                <a:solidFill>
                  <a:srgbClr val="00000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and regulations.</a:t>
            </a:r>
          </a:p>
        </p:txBody>
      </p:sp>
    </p:spTree>
  </p:cSld>
  <p:clrMapOvr>
    <a:masterClrMapping/>
  </p:clrMapOvr>
  <p:transition spd="fast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410900" y="673198"/>
            <a:ext cx="8310658" cy="8998048"/>
          </a:xfrm>
          <a:custGeom>
            <a:avLst/>
            <a:gdLst/>
            <a:ahLst/>
            <a:cxnLst/>
            <a:rect r="r" b="b" t="t" l="l"/>
            <a:pathLst>
              <a:path h="8998048" w="8310658">
                <a:moveTo>
                  <a:pt x="0" y="0"/>
                </a:moveTo>
                <a:lnTo>
                  <a:pt x="8310658" y="0"/>
                </a:lnTo>
                <a:lnTo>
                  <a:pt x="8310658" y="8998049"/>
                </a:lnTo>
                <a:lnTo>
                  <a:pt x="0" y="8998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27" t="0" r="-92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242846" y="673198"/>
            <a:ext cx="3905202" cy="843544"/>
          </a:xfrm>
          <a:custGeom>
            <a:avLst/>
            <a:gdLst/>
            <a:ahLst/>
            <a:cxnLst/>
            <a:rect r="r" b="b" t="t" l="l"/>
            <a:pathLst>
              <a:path h="843544" w="3905202">
                <a:moveTo>
                  <a:pt x="0" y="0"/>
                </a:moveTo>
                <a:lnTo>
                  <a:pt x="3905202" y="0"/>
                </a:lnTo>
                <a:lnTo>
                  <a:pt x="3905202" y="843544"/>
                </a:lnTo>
                <a:lnTo>
                  <a:pt x="0" y="8435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247" r="0" b="-247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00242" y="673198"/>
            <a:ext cx="8310658" cy="8998048"/>
          </a:xfrm>
          <a:custGeom>
            <a:avLst/>
            <a:gdLst/>
            <a:ahLst/>
            <a:cxnLst/>
            <a:rect r="r" b="b" t="t" l="l"/>
            <a:pathLst>
              <a:path h="8998048" w="8310658">
                <a:moveTo>
                  <a:pt x="0" y="0"/>
                </a:moveTo>
                <a:lnTo>
                  <a:pt x="8310658" y="0"/>
                </a:lnTo>
                <a:lnTo>
                  <a:pt x="8310658" y="8998049"/>
                </a:lnTo>
                <a:lnTo>
                  <a:pt x="0" y="8998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27" t="0" r="-927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154855" y="2935824"/>
            <a:ext cx="4587211" cy="4587211"/>
          </a:xfrm>
          <a:custGeom>
            <a:avLst/>
            <a:gdLst/>
            <a:ahLst/>
            <a:cxnLst/>
            <a:rect r="r" b="b" t="t" l="l"/>
            <a:pathLst>
              <a:path h="4587211" w="4587211">
                <a:moveTo>
                  <a:pt x="0" y="0"/>
                </a:moveTo>
                <a:lnTo>
                  <a:pt x="4587211" y="0"/>
                </a:lnTo>
                <a:lnTo>
                  <a:pt x="4587211" y="4587212"/>
                </a:lnTo>
                <a:lnTo>
                  <a:pt x="0" y="458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308106" y="2859214"/>
            <a:ext cx="4537196" cy="1128627"/>
            <a:chOff x="0" y="0"/>
            <a:chExt cx="6049594" cy="150483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049645" cy="1504823"/>
            </a:xfrm>
            <a:custGeom>
              <a:avLst/>
              <a:gdLst/>
              <a:ahLst/>
              <a:cxnLst/>
              <a:rect r="r" b="b" t="t" l="l"/>
              <a:pathLst>
                <a:path h="1504823" w="6049645">
                  <a:moveTo>
                    <a:pt x="0" y="0"/>
                  </a:moveTo>
                  <a:lnTo>
                    <a:pt x="6049645" y="0"/>
                  </a:lnTo>
                  <a:lnTo>
                    <a:pt x="6049645" y="1504823"/>
                  </a:lnTo>
                  <a:lnTo>
                    <a:pt x="0" y="1504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158" r="0" b="-158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100242" y="1190625"/>
            <a:ext cx="3756831" cy="1249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50"/>
              </a:lnSpc>
            </a:pPr>
            <a:r>
              <a:rPr lang="en-US" sz="6606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Features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751413" y="1779508"/>
            <a:ext cx="4573772" cy="521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11"/>
              </a:lnSpc>
            </a:pPr>
            <a:r>
              <a:rPr lang="en-US" sz="2722" b="true">
                <a:solidFill>
                  <a:srgbClr val="00000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 Of business environment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546018" y="4479912"/>
            <a:ext cx="3827069" cy="1251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50"/>
              </a:lnSpc>
            </a:pPr>
            <a:r>
              <a:rPr lang="en-US" b="true" sz="6606" i="true">
                <a:gradFill>
                  <a:gsLst>
                    <a:gs pos="0">
                      <a:srgbClr val="0068F2">
                        <a:alpha val="100000"/>
                      </a:srgbClr>
                    </a:gs>
                    <a:gs pos="100000">
                      <a:srgbClr val="04EDA7">
                        <a:alpha val="100000"/>
                      </a:srgbClr>
                    </a:gs>
                  </a:gsLst>
                  <a:lin ang="0"/>
                </a:gra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Features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80102" y="3024264"/>
            <a:ext cx="3993204" cy="741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52"/>
              </a:lnSpc>
            </a:pPr>
            <a:r>
              <a:rPr lang="en-US" sz="2110" b="true">
                <a:solidFill>
                  <a:srgbClr val="00000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Have enternal and external </a:t>
            </a:r>
          </a:p>
          <a:p>
            <a:pPr algn="ctr">
              <a:lnSpc>
                <a:spcPts val="2954"/>
              </a:lnSpc>
            </a:pPr>
            <a:r>
              <a:rPr lang="en-US" sz="2110" b="true">
                <a:solidFill>
                  <a:srgbClr val="00000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Forces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308106" y="4505506"/>
            <a:ext cx="4537196" cy="1128627"/>
            <a:chOff x="0" y="0"/>
            <a:chExt cx="6049594" cy="150483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049645" cy="1504823"/>
            </a:xfrm>
            <a:custGeom>
              <a:avLst/>
              <a:gdLst/>
              <a:ahLst/>
              <a:cxnLst/>
              <a:rect r="r" b="b" t="t" l="l"/>
              <a:pathLst>
                <a:path h="1504823" w="6049645">
                  <a:moveTo>
                    <a:pt x="0" y="0"/>
                  </a:moveTo>
                  <a:lnTo>
                    <a:pt x="6049645" y="0"/>
                  </a:lnTo>
                  <a:lnTo>
                    <a:pt x="6049645" y="1504823"/>
                  </a:lnTo>
                  <a:lnTo>
                    <a:pt x="0" y="1504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158" r="0" b="-158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3424992" y="933450"/>
            <a:ext cx="3540919" cy="453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7"/>
              </a:lnSpc>
            </a:pPr>
            <a:r>
              <a:rPr lang="en-US" sz="2397" b="true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Business presentation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739865" y="4853064"/>
            <a:ext cx="3673678" cy="376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1"/>
              </a:lnSpc>
            </a:pPr>
            <a:r>
              <a:rPr lang="en-US" sz="2136" b="true">
                <a:solidFill>
                  <a:srgbClr val="00000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Totality of external forces 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307983" y="6311465"/>
            <a:ext cx="4537196" cy="1128627"/>
            <a:chOff x="0" y="0"/>
            <a:chExt cx="6049594" cy="150483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049645" cy="1504823"/>
            </a:xfrm>
            <a:custGeom>
              <a:avLst/>
              <a:gdLst/>
              <a:ahLst/>
              <a:cxnLst/>
              <a:rect r="r" b="b" t="t" l="l"/>
              <a:pathLst>
                <a:path h="1504823" w="6049645">
                  <a:moveTo>
                    <a:pt x="0" y="0"/>
                  </a:moveTo>
                  <a:lnTo>
                    <a:pt x="6049645" y="0"/>
                  </a:lnTo>
                  <a:lnTo>
                    <a:pt x="6049645" y="1504823"/>
                  </a:lnTo>
                  <a:lnTo>
                    <a:pt x="0" y="1504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158" r="0" b="-158"/>
              </a:stretch>
            </a:blip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1542193" y="6548971"/>
            <a:ext cx="4031113" cy="453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7"/>
              </a:lnSpc>
            </a:pPr>
            <a:r>
              <a:rPr lang="en-US" sz="2397" b="true">
                <a:solidFill>
                  <a:srgbClr val="00000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General &amp; specific forces 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1051619" y="2859214"/>
            <a:ext cx="4537196" cy="1128627"/>
            <a:chOff x="0" y="0"/>
            <a:chExt cx="6049594" cy="1504836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049645" cy="1504823"/>
            </a:xfrm>
            <a:custGeom>
              <a:avLst/>
              <a:gdLst/>
              <a:ahLst/>
              <a:cxnLst/>
              <a:rect r="r" b="b" t="t" l="l"/>
              <a:pathLst>
                <a:path h="1504823" w="6049645">
                  <a:moveTo>
                    <a:pt x="0" y="0"/>
                  </a:moveTo>
                  <a:lnTo>
                    <a:pt x="6049645" y="0"/>
                  </a:lnTo>
                  <a:lnTo>
                    <a:pt x="6049645" y="1504823"/>
                  </a:lnTo>
                  <a:lnTo>
                    <a:pt x="0" y="1504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158" r="0" b="-158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1073784" y="4505506"/>
            <a:ext cx="4537196" cy="1128627"/>
            <a:chOff x="0" y="0"/>
            <a:chExt cx="6049594" cy="1504836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049645" cy="1504823"/>
            </a:xfrm>
            <a:custGeom>
              <a:avLst/>
              <a:gdLst/>
              <a:ahLst/>
              <a:cxnLst/>
              <a:rect r="r" b="b" t="t" l="l"/>
              <a:pathLst>
                <a:path h="1504823" w="6049645">
                  <a:moveTo>
                    <a:pt x="0" y="0"/>
                  </a:moveTo>
                  <a:lnTo>
                    <a:pt x="6049645" y="0"/>
                  </a:lnTo>
                  <a:lnTo>
                    <a:pt x="6049645" y="1504823"/>
                  </a:lnTo>
                  <a:lnTo>
                    <a:pt x="0" y="1504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158" r="0" b="-158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1051619" y="6331001"/>
            <a:ext cx="4537196" cy="1128627"/>
            <a:chOff x="0" y="0"/>
            <a:chExt cx="6049594" cy="1504836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6049645" cy="1504823"/>
            </a:xfrm>
            <a:custGeom>
              <a:avLst/>
              <a:gdLst/>
              <a:ahLst/>
              <a:cxnLst/>
              <a:rect r="r" b="b" t="t" l="l"/>
              <a:pathLst>
                <a:path h="1504823" w="6049645">
                  <a:moveTo>
                    <a:pt x="0" y="0"/>
                  </a:moveTo>
                  <a:lnTo>
                    <a:pt x="6049645" y="0"/>
                  </a:lnTo>
                  <a:lnTo>
                    <a:pt x="6049645" y="1504823"/>
                  </a:lnTo>
                  <a:lnTo>
                    <a:pt x="0" y="1504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158" r="0" b="-158"/>
              </a:stretch>
            </a:blip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11565865" y="2875055"/>
            <a:ext cx="3553035" cy="579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62"/>
              </a:lnSpc>
            </a:pPr>
            <a:r>
              <a:rPr lang="en-US" sz="3116" b="true">
                <a:solidFill>
                  <a:srgbClr val="00000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Inter-relatedness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488503" y="4813183"/>
            <a:ext cx="3508686" cy="546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48"/>
              </a:lnSpc>
            </a:pPr>
            <a:r>
              <a:rPr lang="en-US" sz="2892" b="true">
                <a:solidFill>
                  <a:srgbClr val="00000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Dynamic in nature 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1982031" y="6491821"/>
            <a:ext cx="2676373" cy="654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5"/>
              </a:lnSpc>
            </a:pPr>
            <a:r>
              <a:rPr lang="en-US" sz="3361" b="true">
                <a:solidFill>
                  <a:srgbClr val="00000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Uncertainty 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6204871" y="8161220"/>
            <a:ext cx="4537196" cy="1128627"/>
            <a:chOff x="0" y="0"/>
            <a:chExt cx="6049594" cy="1504836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6049645" cy="1504823"/>
            </a:xfrm>
            <a:custGeom>
              <a:avLst/>
              <a:gdLst/>
              <a:ahLst/>
              <a:cxnLst/>
              <a:rect r="r" b="b" t="t" l="l"/>
              <a:pathLst>
                <a:path h="1504823" w="6049645">
                  <a:moveTo>
                    <a:pt x="0" y="0"/>
                  </a:moveTo>
                  <a:lnTo>
                    <a:pt x="6049645" y="0"/>
                  </a:lnTo>
                  <a:lnTo>
                    <a:pt x="6049645" y="1504823"/>
                  </a:lnTo>
                  <a:lnTo>
                    <a:pt x="0" y="1504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158" r="0" b="-158"/>
              </a:stretch>
            </a:blipFill>
          </p:spPr>
        </p:sp>
      </p:grpSp>
      <p:sp>
        <p:nvSpPr>
          <p:cNvPr name="TextBox 30" id="30"/>
          <p:cNvSpPr txBox="true"/>
          <p:nvPr/>
        </p:nvSpPr>
        <p:spPr>
          <a:xfrm rot="0">
            <a:off x="7038299" y="8326088"/>
            <a:ext cx="2777328" cy="665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87"/>
              </a:lnSpc>
            </a:pPr>
            <a:r>
              <a:rPr lang="en-US" sz="3561" b="true">
                <a:solidFill>
                  <a:srgbClr val="00000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Complexity 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0">
            <a:off x="16650986" y="8991619"/>
            <a:ext cx="994124" cy="843544"/>
          </a:xfrm>
          <a:custGeom>
            <a:avLst/>
            <a:gdLst/>
            <a:ahLst/>
            <a:cxnLst/>
            <a:rect r="r" b="b" t="t" l="l"/>
            <a:pathLst>
              <a:path h="843544" w="994124">
                <a:moveTo>
                  <a:pt x="0" y="0"/>
                </a:moveTo>
                <a:lnTo>
                  <a:pt x="994124" y="0"/>
                </a:lnTo>
                <a:lnTo>
                  <a:pt x="994124" y="843544"/>
                </a:lnTo>
                <a:lnTo>
                  <a:pt x="0" y="8435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3" t="0" r="-53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16928831" y="9265407"/>
            <a:ext cx="438433" cy="405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7"/>
              </a:lnSpc>
              <a:spcBef>
                <a:spcPct val="0"/>
              </a:spcBef>
            </a:pPr>
            <a:r>
              <a:rPr lang="en-US" b="true" sz="2397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03</a:t>
            </a:r>
          </a:p>
        </p:txBody>
      </p:sp>
    </p:spTree>
  </p:cSld>
  <p:clrMapOvr>
    <a:masterClrMapping/>
  </p:clrMapOvr>
  <p:transition spd="fast">
    <p:fad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865241" y="1341491"/>
            <a:ext cx="7590663" cy="7590663"/>
            <a:chOff x="0" y="0"/>
            <a:chExt cx="10120884" cy="1012088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120884" cy="10120884"/>
            </a:xfrm>
            <a:custGeom>
              <a:avLst/>
              <a:gdLst/>
              <a:ahLst/>
              <a:cxnLst/>
              <a:rect r="r" b="b" t="t" l="l"/>
              <a:pathLst>
                <a:path h="10120884" w="10120884">
                  <a:moveTo>
                    <a:pt x="0" y="0"/>
                  </a:moveTo>
                  <a:lnTo>
                    <a:pt x="10120884" y="0"/>
                  </a:lnTo>
                  <a:lnTo>
                    <a:pt x="10120884" y="10120884"/>
                  </a:lnTo>
                  <a:lnTo>
                    <a:pt x="0" y="10120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347673" y="1350645"/>
            <a:ext cx="7603617" cy="7603617"/>
            <a:chOff x="0" y="0"/>
            <a:chExt cx="10138156" cy="1013815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138156" cy="10138156"/>
            </a:xfrm>
            <a:custGeom>
              <a:avLst/>
              <a:gdLst/>
              <a:ahLst/>
              <a:cxnLst/>
              <a:rect r="r" b="b" t="t" l="l"/>
              <a:pathLst>
                <a:path h="10138156" w="10138156">
                  <a:moveTo>
                    <a:pt x="0" y="0"/>
                  </a:moveTo>
                  <a:lnTo>
                    <a:pt x="10138156" y="0"/>
                  </a:lnTo>
                  <a:lnTo>
                    <a:pt x="10138156" y="10138156"/>
                  </a:lnTo>
                  <a:lnTo>
                    <a:pt x="0" y="10138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000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2223335" y="3011072"/>
            <a:ext cx="3396806" cy="3396901"/>
            <a:chOff x="0" y="0"/>
            <a:chExt cx="4529074" cy="452920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529074" cy="4529201"/>
            </a:xfrm>
            <a:custGeom>
              <a:avLst/>
              <a:gdLst/>
              <a:ahLst/>
              <a:cxnLst/>
              <a:rect r="r" b="b" t="t" l="l"/>
              <a:pathLst>
                <a:path h="4529201" w="4529074">
                  <a:moveTo>
                    <a:pt x="2264537" y="0"/>
                  </a:moveTo>
                  <a:cubicBezTo>
                    <a:pt x="1013841" y="0"/>
                    <a:pt x="0" y="1013841"/>
                    <a:pt x="0" y="2264537"/>
                  </a:cubicBezTo>
                  <a:cubicBezTo>
                    <a:pt x="0" y="3515233"/>
                    <a:pt x="1013841" y="4529201"/>
                    <a:pt x="2264537" y="4529201"/>
                  </a:cubicBezTo>
                  <a:cubicBezTo>
                    <a:pt x="3515233" y="4529201"/>
                    <a:pt x="4529074" y="3515360"/>
                    <a:pt x="4529074" y="2264664"/>
                  </a:cubicBezTo>
                  <a:cubicBezTo>
                    <a:pt x="4529074" y="1013968"/>
                    <a:pt x="3515233" y="0"/>
                    <a:pt x="2264537" y="0"/>
                  </a:cubicBezTo>
                  <a:close/>
                </a:path>
              </a:pathLst>
            </a:custGeom>
            <a:blipFill>
              <a:blip r:embed="rId4"/>
              <a:stretch>
                <a:fillRect l="-1" t="0" r="-1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7445569" y="3011072"/>
            <a:ext cx="3396806" cy="3396901"/>
            <a:chOff x="0" y="0"/>
            <a:chExt cx="4529074" cy="452920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529074" cy="4529201"/>
            </a:xfrm>
            <a:custGeom>
              <a:avLst/>
              <a:gdLst/>
              <a:ahLst/>
              <a:cxnLst/>
              <a:rect r="r" b="b" t="t" l="l"/>
              <a:pathLst>
                <a:path h="4529201" w="4529074">
                  <a:moveTo>
                    <a:pt x="2264537" y="0"/>
                  </a:moveTo>
                  <a:cubicBezTo>
                    <a:pt x="1013841" y="0"/>
                    <a:pt x="0" y="1013841"/>
                    <a:pt x="0" y="2264537"/>
                  </a:cubicBezTo>
                  <a:cubicBezTo>
                    <a:pt x="0" y="3515233"/>
                    <a:pt x="1013841" y="4529201"/>
                    <a:pt x="2264537" y="4529201"/>
                  </a:cubicBezTo>
                  <a:cubicBezTo>
                    <a:pt x="3515233" y="4529201"/>
                    <a:pt x="4529074" y="3515360"/>
                    <a:pt x="4529074" y="2264664"/>
                  </a:cubicBezTo>
                  <a:cubicBezTo>
                    <a:pt x="4529074" y="1013968"/>
                    <a:pt x="3515233" y="0"/>
                    <a:pt x="2264537" y="0"/>
                  </a:cubicBezTo>
                  <a:close/>
                </a:path>
              </a:pathLst>
            </a:custGeom>
            <a:blipFill>
              <a:blip r:embed="rId5"/>
              <a:stretch>
                <a:fillRect l="-1" t="0" r="-1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2667793" y="3011072"/>
            <a:ext cx="3396806" cy="3396901"/>
            <a:chOff x="0" y="0"/>
            <a:chExt cx="4529074" cy="452920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529074" cy="4529201"/>
            </a:xfrm>
            <a:custGeom>
              <a:avLst/>
              <a:gdLst/>
              <a:ahLst/>
              <a:cxnLst/>
              <a:rect r="r" b="b" t="t" l="l"/>
              <a:pathLst>
                <a:path h="4529201" w="4529074">
                  <a:moveTo>
                    <a:pt x="2264537" y="0"/>
                  </a:moveTo>
                  <a:cubicBezTo>
                    <a:pt x="1013841" y="0"/>
                    <a:pt x="0" y="1013841"/>
                    <a:pt x="0" y="2264537"/>
                  </a:cubicBezTo>
                  <a:cubicBezTo>
                    <a:pt x="0" y="3515233"/>
                    <a:pt x="1013841" y="4529201"/>
                    <a:pt x="2264537" y="4529201"/>
                  </a:cubicBezTo>
                  <a:cubicBezTo>
                    <a:pt x="3515233" y="4529201"/>
                    <a:pt x="4529074" y="3515360"/>
                    <a:pt x="4529074" y="2264664"/>
                  </a:cubicBezTo>
                  <a:cubicBezTo>
                    <a:pt x="4529074" y="1013968"/>
                    <a:pt x="3515233" y="0"/>
                    <a:pt x="2264537" y="0"/>
                  </a:cubicBezTo>
                  <a:close/>
                </a:path>
              </a:pathLst>
            </a:custGeom>
            <a:blipFill>
              <a:blip r:embed="rId6"/>
              <a:stretch>
                <a:fillRect l="-1" t="0" r="-1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545107" y="7491841"/>
            <a:ext cx="4753318" cy="106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94"/>
              </a:lnSpc>
            </a:pPr>
            <a:r>
              <a:rPr lang="en-US" sz="1496">
                <a:solidFill>
                  <a:srgbClr val="0B0A0A"/>
                </a:solidFill>
                <a:latin typeface="TT Firs Neue"/>
                <a:ea typeface="TT Firs Neue"/>
                <a:cs typeface="TT Firs Neue"/>
                <a:sym typeface="TT Firs Neue"/>
              </a:rPr>
              <a:t>The shared values, beliefs, and practices that shape how employees interact and work together. A strong culture drives motivation, innovation, and organizational identity.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767341" y="7491841"/>
            <a:ext cx="4753318" cy="1066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94"/>
              </a:lnSpc>
            </a:pPr>
            <a:r>
              <a:rPr lang="en-US" sz="1496">
                <a:solidFill>
                  <a:srgbClr val="0B0A0A"/>
                </a:solidFill>
                <a:latin typeface="TT Firs Neue"/>
                <a:ea typeface="TT Firs Neue"/>
                <a:cs typeface="TT Firs Neue"/>
                <a:sym typeface="TT Firs Neue"/>
              </a:rPr>
              <a:t>The hierarchy and framework that defines roles, responsibilities, and decision-making processes. Effective structure ensures clear communication and efficient operations.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989575" y="7491841"/>
            <a:ext cx="4753318" cy="552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94"/>
              </a:lnSpc>
            </a:pPr>
            <a:r>
              <a:rPr lang="en-US" sz="1496">
                <a:solidFill>
                  <a:srgbClr val="0B0A0A"/>
                </a:solidFill>
                <a:latin typeface="TT Firs Neue"/>
                <a:ea typeface="TT Firs Neue"/>
                <a:cs typeface="TT Firs Neue"/>
                <a:sym typeface="TT Firs Neue"/>
              </a:rPr>
              <a:t>The skills, knowledge, and expertise of the workforce that drive productivity and competitive advantage.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890541" y="6820691"/>
            <a:ext cx="4062451" cy="548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7"/>
              </a:lnSpc>
            </a:pPr>
            <a:r>
              <a:rPr lang="en-US" sz="2398" b="true">
                <a:solidFill>
                  <a:srgbClr val="0B0A0A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Organizational Culture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112775" y="6820691"/>
            <a:ext cx="4062451" cy="548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7"/>
              </a:lnSpc>
            </a:pPr>
            <a:r>
              <a:rPr lang="en-US" sz="2398" b="true">
                <a:solidFill>
                  <a:srgbClr val="0B0A0A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Management Structure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335008" y="6820691"/>
            <a:ext cx="4062451" cy="548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7"/>
              </a:lnSpc>
            </a:pPr>
            <a:r>
              <a:rPr lang="en-US" sz="2398" b="true">
                <a:solidFill>
                  <a:srgbClr val="0B0A0A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Employee Capabilities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949140" y="630784"/>
            <a:ext cx="12386072" cy="2001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95"/>
              </a:lnSpc>
            </a:pPr>
            <a:r>
              <a:rPr lang="en-US" sz="6794" spc="-372">
                <a:solidFill>
                  <a:srgbClr val="0B0A0A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Internal Business Environment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6265176" y="8414756"/>
            <a:ext cx="994124" cy="843544"/>
          </a:xfrm>
          <a:custGeom>
            <a:avLst/>
            <a:gdLst/>
            <a:ahLst/>
            <a:cxnLst/>
            <a:rect r="r" b="b" t="t" l="l"/>
            <a:pathLst>
              <a:path h="843544" w="994124">
                <a:moveTo>
                  <a:pt x="0" y="0"/>
                </a:moveTo>
                <a:lnTo>
                  <a:pt x="994124" y="0"/>
                </a:lnTo>
                <a:lnTo>
                  <a:pt x="994124" y="843544"/>
                </a:lnTo>
                <a:lnTo>
                  <a:pt x="0" y="8435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3" t="0" r="-53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4789503" y="5570982"/>
            <a:ext cx="827265" cy="836952"/>
          </a:xfrm>
          <a:custGeom>
            <a:avLst/>
            <a:gdLst/>
            <a:ahLst/>
            <a:cxnLst/>
            <a:rect r="r" b="b" t="t" l="l"/>
            <a:pathLst>
              <a:path h="836952" w="827265">
                <a:moveTo>
                  <a:pt x="0" y="0"/>
                </a:moveTo>
                <a:lnTo>
                  <a:pt x="827266" y="0"/>
                </a:lnTo>
                <a:lnTo>
                  <a:pt x="827266" y="836952"/>
                </a:lnTo>
                <a:lnTo>
                  <a:pt x="0" y="8369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0" t="0" r="-1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4989681" y="5790952"/>
            <a:ext cx="426901" cy="406717"/>
          </a:xfrm>
          <a:custGeom>
            <a:avLst/>
            <a:gdLst/>
            <a:ahLst/>
            <a:cxnLst/>
            <a:rect r="r" b="b" t="t" l="l"/>
            <a:pathLst>
              <a:path h="406717" w="426901">
                <a:moveTo>
                  <a:pt x="0" y="0"/>
                </a:moveTo>
                <a:lnTo>
                  <a:pt x="426901" y="0"/>
                </a:lnTo>
                <a:lnTo>
                  <a:pt x="426901" y="406718"/>
                </a:lnTo>
                <a:lnTo>
                  <a:pt x="0" y="4067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-149" r="0" b="-147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0015176" y="5570982"/>
            <a:ext cx="827265" cy="836952"/>
          </a:xfrm>
          <a:custGeom>
            <a:avLst/>
            <a:gdLst/>
            <a:ahLst/>
            <a:cxnLst/>
            <a:rect r="r" b="b" t="t" l="l"/>
            <a:pathLst>
              <a:path h="836952" w="827265">
                <a:moveTo>
                  <a:pt x="0" y="0"/>
                </a:moveTo>
                <a:lnTo>
                  <a:pt x="827265" y="0"/>
                </a:lnTo>
                <a:lnTo>
                  <a:pt x="827265" y="836952"/>
                </a:lnTo>
                <a:lnTo>
                  <a:pt x="0" y="8369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0" t="0" r="-1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0215353" y="5790952"/>
            <a:ext cx="426901" cy="406717"/>
          </a:xfrm>
          <a:custGeom>
            <a:avLst/>
            <a:gdLst/>
            <a:ahLst/>
            <a:cxnLst/>
            <a:rect r="r" b="b" t="t" l="l"/>
            <a:pathLst>
              <a:path h="406717" w="426901">
                <a:moveTo>
                  <a:pt x="0" y="0"/>
                </a:moveTo>
                <a:lnTo>
                  <a:pt x="426901" y="0"/>
                </a:lnTo>
                <a:lnTo>
                  <a:pt x="426901" y="406718"/>
                </a:lnTo>
                <a:lnTo>
                  <a:pt x="0" y="4067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-149" r="0" b="-147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5240848" y="5570982"/>
            <a:ext cx="827265" cy="836952"/>
          </a:xfrm>
          <a:custGeom>
            <a:avLst/>
            <a:gdLst/>
            <a:ahLst/>
            <a:cxnLst/>
            <a:rect r="r" b="b" t="t" l="l"/>
            <a:pathLst>
              <a:path h="836952" w="827265">
                <a:moveTo>
                  <a:pt x="0" y="0"/>
                </a:moveTo>
                <a:lnTo>
                  <a:pt x="827265" y="0"/>
                </a:lnTo>
                <a:lnTo>
                  <a:pt x="827265" y="836952"/>
                </a:lnTo>
                <a:lnTo>
                  <a:pt x="0" y="8369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0" t="0" r="-1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5441035" y="5790952"/>
            <a:ext cx="426901" cy="406717"/>
          </a:xfrm>
          <a:custGeom>
            <a:avLst/>
            <a:gdLst/>
            <a:ahLst/>
            <a:cxnLst/>
            <a:rect r="r" b="b" t="t" l="l"/>
            <a:pathLst>
              <a:path h="406717" w="426901">
                <a:moveTo>
                  <a:pt x="0" y="0"/>
                </a:moveTo>
                <a:lnTo>
                  <a:pt x="426901" y="0"/>
                </a:lnTo>
                <a:lnTo>
                  <a:pt x="426901" y="406718"/>
                </a:lnTo>
                <a:lnTo>
                  <a:pt x="0" y="4067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-149" r="0" b="-147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6542256" y="8727529"/>
            <a:ext cx="439964" cy="405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7"/>
              </a:lnSpc>
              <a:spcBef>
                <a:spcPct val="0"/>
              </a:spcBef>
            </a:pPr>
            <a:r>
              <a:rPr lang="en-US" b="true" sz="2397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04</a:t>
            </a:r>
          </a:p>
        </p:txBody>
      </p:sp>
    </p:spTree>
  </p:cSld>
  <p:clrMapOvr>
    <a:masterClrMapping/>
  </p:clrMapOvr>
  <p:transition spd="fast">
    <p:fad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069353" y="955357"/>
            <a:ext cx="7710516" cy="8348272"/>
          </a:xfrm>
          <a:custGeom>
            <a:avLst/>
            <a:gdLst/>
            <a:ahLst/>
            <a:cxnLst/>
            <a:rect r="r" b="b" t="t" l="l"/>
            <a:pathLst>
              <a:path h="8348272" w="7710516">
                <a:moveTo>
                  <a:pt x="0" y="0"/>
                </a:moveTo>
                <a:lnTo>
                  <a:pt x="7710516" y="0"/>
                </a:lnTo>
                <a:lnTo>
                  <a:pt x="7710516" y="8348272"/>
                </a:lnTo>
                <a:lnTo>
                  <a:pt x="0" y="83482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63" t="0" r="-864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58836" y="981827"/>
            <a:ext cx="7710516" cy="8348272"/>
          </a:xfrm>
          <a:custGeom>
            <a:avLst/>
            <a:gdLst/>
            <a:ahLst/>
            <a:cxnLst/>
            <a:rect r="r" b="b" t="t" l="l"/>
            <a:pathLst>
              <a:path h="8348272" w="7710516">
                <a:moveTo>
                  <a:pt x="0" y="0"/>
                </a:moveTo>
                <a:lnTo>
                  <a:pt x="7710517" y="0"/>
                </a:lnTo>
                <a:lnTo>
                  <a:pt x="7710517" y="8348272"/>
                </a:lnTo>
                <a:lnTo>
                  <a:pt x="0" y="83482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63" t="0" r="-864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99073" y="6377340"/>
            <a:ext cx="7403582" cy="2403358"/>
          </a:xfrm>
          <a:custGeom>
            <a:avLst/>
            <a:gdLst/>
            <a:ahLst/>
            <a:cxnLst/>
            <a:rect r="r" b="b" t="t" l="l"/>
            <a:pathLst>
              <a:path h="2403358" w="7403582">
                <a:moveTo>
                  <a:pt x="0" y="0"/>
                </a:moveTo>
                <a:lnTo>
                  <a:pt x="7403583" y="0"/>
                </a:lnTo>
                <a:lnTo>
                  <a:pt x="7403583" y="2403357"/>
                </a:lnTo>
                <a:lnTo>
                  <a:pt x="0" y="24033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87" r="0" b="-8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99073" y="3852805"/>
            <a:ext cx="7403582" cy="2403358"/>
          </a:xfrm>
          <a:custGeom>
            <a:avLst/>
            <a:gdLst/>
            <a:ahLst/>
            <a:cxnLst/>
            <a:rect r="r" b="b" t="t" l="l"/>
            <a:pathLst>
              <a:path h="2403358" w="7403582">
                <a:moveTo>
                  <a:pt x="0" y="0"/>
                </a:moveTo>
                <a:lnTo>
                  <a:pt x="7403583" y="0"/>
                </a:lnTo>
                <a:lnTo>
                  <a:pt x="7403583" y="2403358"/>
                </a:lnTo>
                <a:lnTo>
                  <a:pt x="0" y="24033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87" r="0" b="-88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99073" y="1325470"/>
            <a:ext cx="7403582" cy="2403358"/>
          </a:xfrm>
          <a:custGeom>
            <a:avLst/>
            <a:gdLst/>
            <a:ahLst/>
            <a:cxnLst/>
            <a:rect r="r" b="b" t="t" l="l"/>
            <a:pathLst>
              <a:path h="2403358" w="7403582">
                <a:moveTo>
                  <a:pt x="0" y="0"/>
                </a:moveTo>
                <a:lnTo>
                  <a:pt x="7403583" y="0"/>
                </a:lnTo>
                <a:lnTo>
                  <a:pt x="7403583" y="2403358"/>
                </a:lnTo>
                <a:lnTo>
                  <a:pt x="0" y="24033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87" r="0" b="-88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312231" y="4540910"/>
            <a:ext cx="7521416" cy="4238339"/>
            <a:chOff x="0" y="0"/>
            <a:chExt cx="10028555" cy="565111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028555" cy="5651119"/>
            </a:xfrm>
            <a:custGeom>
              <a:avLst/>
              <a:gdLst/>
              <a:ahLst/>
              <a:cxnLst/>
              <a:rect r="r" b="b" t="t" l="l"/>
              <a:pathLst>
                <a:path h="5651119" w="10028555">
                  <a:moveTo>
                    <a:pt x="203708" y="0"/>
                  </a:moveTo>
                  <a:lnTo>
                    <a:pt x="9824847" y="0"/>
                  </a:lnTo>
                  <a:cubicBezTo>
                    <a:pt x="9937369" y="0"/>
                    <a:pt x="10028555" y="91186"/>
                    <a:pt x="10028555" y="203708"/>
                  </a:cubicBezTo>
                  <a:lnTo>
                    <a:pt x="10028555" y="5447411"/>
                  </a:lnTo>
                  <a:cubicBezTo>
                    <a:pt x="10028555" y="5501513"/>
                    <a:pt x="10007092" y="5553329"/>
                    <a:pt x="9968865" y="5591429"/>
                  </a:cubicBezTo>
                  <a:cubicBezTo>
                    <a:pt x="9930638" y="5629529"/>
                    <a:pt x="9878822" y="5651119"/>
                    <a:pt x="9824847" y="5651119"/>
                  </a:cubicBezTo>
                  <a:lnTo>
                    <a:pt x="203708" y="5651119"/>
                  </a:lnTo>
                  <a:cubicBezTo>
                    <a:pt x="91186" y="5651246"/>
                    <a:pt x="0" y="5559933"/>
                    <a:pt x="0" y="5447411"/>
                  </a:cubicBezTo>
                  <a:lnTo>
                    <a:pt x="0" y="203708"/>
                  </a:lnTo>
                  <a:cubicBezTo>
                    <a:pt x="0" y="149733"/>
                    <a:pt x="21463" y="97917"/>
                    <a:pt x="59690" y="59690"/>
                  </a:cubicBezTo>
                  <a:cubicBezTo>
                    <a:pt x="97917" y="21463"/>
                    <a:pt x="149733" y="0"/>
                    <a:pt x="203708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619" r="0" b="-619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6265176" y="8779307"/>
            <a:ext cx="994124" cy="843544"/>
          </a:xfrm>
          <a:custGeom>
            <a:avLst/>
            <a:gdLst/>
            <a:ahLst/>
            <a:cxnLst/>
            <a:rect r="r" b="b" t="t" l="l"/>
            <a:pathLst>
              <a:path h="843544" w="994124">
                <a:moveTo>
                  <a:pt x="0" y="0"/>
                </a:moveTo>
                <a:lnTo>
                  <a:pt x="994124" y="0"/>
                </a:lnTo>
                <a:lnTo>
                  <a:pt x="994124" y="843543"/>
                </a:lnTo>
                <a:lnTo>
                  <a:pt x="0" y="8435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3" t="0" r="-53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6400507" y="8879291"/>
            <a:ext cx="723424" cy="95250"/>
            <a:chOff x="0" y="0"/>
            <a:chExt cx="964565" cy="127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25400" y="25400"/>
              <a:ext cx="926465" cy="88900"/>
            </a:xfrm>
            <a:custGeom>
              <a:avLst/>
              <a:gdLst/>
              <a:ahLst/>
              <a:cxnLst/>
              <a:rect r="r" b="b" t="t" l="l"/>
              <a:pathLst>
                <a:path h="88900" w="926465">
                  <a:moveTo>
                    <a:pt x="0" y="0"/>
                  </a:moveTo>
                  <a:lnTo>
                    <a:pt x="926465" y="88900"/>
                  </a:lnTo>
                </a:path>
              </a:pathLst>
            </a:custGeom>
            <a:blipFill>
              <a:blip r:embed="rId9">
                <a:alphaModFix amt="0"/>
              </a:blip>
              <a:stretch>
                <a:fillRect l="-2741" t="-168114" r="-1370" b="-153828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-2286" y="-2286"/>
              <a:ext cx="981837" cy="144272"/>
            </a:xfrm>
            <a:custGeom>
              <a:avLst/>
              <a:gdLst/>
              <a:ahLst/>
              <a:cxnLst/>
              <a:rect r="r" b="b" t="t" l="l"/>
              <a:pathLst>
                <a:path h="144272" w="981837">
                  <a:moveTo>
                    <a:pt x="30099" y="2413"/>
                  </a:moveTo>
                  <a:lnTo>
                    <a:pt x="956564" y="91313"/>
                  </a:lnTo>
                  <a:lnTo>
                    <a:pt x="981837" y="93726"/>
                  </a:lnTo>
                  <a:lnTo>
                    <a:pt x="977011" y="144272"/>
                  </a:lnTo>
                  <a:lnTo>
                    <a:pt x="951738" y="141859"/>
                  </a:lnTo>
                  <a:lnTo>
                    <a:pt x="25273" y="52959"/>
                  </a:lnTo>
                  <a:lnTo>
                    <a:pt x="0" y="50546"/>
                  </a:lnTo>
                  <a:lnTo>
                    <a:pt x="4826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981086" y="7052882"/>
            <a:ext cx="1191139" cy="1205103"/>
          </a:xfrm>
          <a:custGeom>
            <a:avLst/>
            <a:gdLst/>
            <a:ahLst/>
            <a:cxnLst/>
            <a:rect r="r" b="b" t="t" l="l"/>
            <a:pathLst>
              <a:path h="1205103" w="1191139">
                <a:moveTo>
                  <a:pt x="0" y="0"/>
                </a:moveTo>
                <a:lnTo>
                  <a:pt x="1191139" y="0"/>
                </a:lnTo>
                <a:lnTo>
                  <a:pt x="1191139" y="1205102"/>
                </a:lnTo>
                <a:lnTo>
                  <a:pt x="0" y="12051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87" t="0" r="-187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2241052" y="7337212"/>
            <a:ext cx="673227" cy="583120"/>
            <a:chOff x="0" y="0"/>
            <a:chExt cx="897636" cy="77749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97636" cy="777494"/>
            </a:xfrm>
            <a:custGeom>
              <a:avLst/>
              <a:gdLst/>
              <a:ahLst/>
              <a:cxnLst/>
              <a:rect r="r" b="b" t="t" l="l"/>
              <a:pathLst>
                <a:path h="777494" w="897636">
                  <a:moveTo>
                    <a:pt x="0" y="0"/>
                  </a:moveTo>
                  <a:lnTo>
                    <a:pt x="897636" y="0"/>
                  </a:lnTo>
                  <a:lnTo>
                    <a:pt x="897636" y="777494"/>
                  </a:lnTo>
                  <a:lnTo>
                    <a:pt x="0" y="777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715" t="0" r="-715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844269" y="1794920"/>
            <a:ext cx="1464450" cy="1464450"/>
            <a:chOff x="0" y="0"/>
            <a:chExt cx="1952600" cy="19526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952625" cy="1952625"/>
            </a:xfrm>
            <a:custGeom>
              <a:avLst/>
              <a:gdLst/>
              <a:ahLst/>
              <a:cxnLst/>
              <a:rect r="r" b="b" t="t" l="l"/>
              <a:pathLst>
                <a:path h="1952625" w="1952625">
                  <a:moveTo>
                    <a:pt x="0" y="0"/>
                  </a:moveTo>
                  <a:lnTo>
                    <a:pt x="1952625" y="0"/>
                  </a:lnTo>
                  <a:lnTo>
                    <a:pt x="1952625" y="1952625"/>
                  </a:lnTo>
                  <a:lnTo>
                    <a:pt x="0" y="1952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1" b="1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845440" y="4471283"/>
            <a:ext cx="1464450" cy="1381030"/>
            <a:chOff x="0" y="0"/>
            <a:chExt cx="1952600" cy="184137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952625" cy="1841373"/>
            </a:xfrm>
            <a:custGeom>
              <a:avLst/>
              <a:gdLst/>
              <a:ahLst/>
              <a:cxnLst/>
              <a:rect r="r" b="b" t="t" l="l"/>
              <a:pathLst>
                <a:path h="1841373" w="1952625">
                  <a:moveTo>
                    <a:pt x="0" y="0"/>
                  </a:moveTo>
                  <a:lnTo>
                    <a:pt x="1952625" y="0"/>
                  </a:lnTo>
                  <a:lnTo>
                    <a:pt x="1952625" y="1841373"/>
                  </a:lnTo>
                  <a:lnTo>
                    <a:pt x="0" y="184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-3020" r="1" b="-3020"/>
              </a:stretch>
            </a:blip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3507019" y="7468438"/>
            <a:ext cx="4852025" cy="10549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4"/>
              </a:lnSpc>
            </a:pPr>
            <a:r>
              <a:rPr lang="en-US" sz="1967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It helps the organisation in planning and formation of their policy and in improving their performances.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507019" y="4767691"/>
            <a:ext cx="4852025" cy="7120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4"/>
              </a:lnSpc>
            </a:pPr>
            <a:r>
              <a:rPr lang="en-US" sz="1967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It makes the organisation perfect in order to get more and more advantages.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507019" y="2240356"/>
            <a:ext cx="4852025" cy="7120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4"/>
              </a:lnSpc>
            </a:pPr>
            <a:r>
              <a:rPr lang="en-US" sz="1967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It enables firm to identify the opportunity and threats.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507019" y="6873488"/>
            <a:ext cx="4062451" cy="453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7"/>
              </a:lnSpc>
            </a:pPr>
            <a:r>
              <a:rPr lang="en-US" sz="2398" b="true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Planning and executing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507019" y="4172741"/>
            <a:ext cx="4062451" cy="453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7"/>
              </a:lnSpc>
            </a:pPr>
            <a:r>
              <a:rPr lang="en-US" sz="2398" b="true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Perfection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507019" y="1645406"/>
            <a:ext cx="4062451" cy="453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7"/>
              </a:lnSpc>
            </a:pPr>
            <a:r>
              <a:rPr lang="en-US" sz="2398" b="true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Opportunities and threat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312231" y="1390602"/>
            <a:ext cx="6639963" cy="28014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94"/>
              </a:lnSpc>
            </a:pPr>
            <a:r>
              <a:rPr lang="en-US" sz="6794" spc="-366">
                <a:solidFill>
                  <a:srgbClr val="0B0A0A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Importance of</a:t>
            </a:r>
          </a:p>
          <a:p>
            <a:pPr algn="l">
              <a:lnSpc>
                <a:spcPts val="6794"/>
              </a:lnSpc>
            </a:pPr>
            <a:r>
              <a:rPr lang="en-US" sz="6794" spc="-366">
                <a:solidFill>
                  <a:srgbClr val="0B0A0A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Business </a:t>
            </a:r>
          </a:p>
          <a:p>
            <a:pPr algn="l">
              <a:lnSpc>
                <a:spcPts val="6795"/>
              </a:lnSpc>
            </a:pPr>
            <a:r>
              <a:rPr lang="en-US" sz="6794" spc="-372">
                <a:solidFill>
                  <a:srgbClr val="0B0A0A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Environment 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6506073" y="9031929"/>
            <a:ext cx="512331" cy="405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7"/>
              </a:lnSpc>
            </a:pPr>
            <a:r>
              <a:rPr lang="en-US" sz="2397" b="true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05</a:t>
            </a:r>
          </a:p>
        </p:txBody>
      </p:sp>
    </p:spTree>
  </p:cSld>
  <p:clrMapOvr>
    <a:masterClrMapping/>
  </p:clrMapOvr>
  <p:transition spd="fast">
    <p:fad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087736" y="654615"/>
            <a:ext cx="7180993" cy="8993696"/>
            <a:chOff x="0" y="0"/>
            <a:chExt cx="9574657" cy="119915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574657" cy="11991594"/>
            </a:xfrm>
            <a:custGeom>
              <a:avLst/>
              <a:gdLst/>
              <a:ahLst/>
              <a:cxnLst/>
              <a:rect r="r" b="b" t="t" l="l"/>
              <a:pathLst>
                <a:path h="11991594" w="9574657">
                  <a:moveTo>
                    <a:pt x="0" y="0"/>
                  </a:moveTo>
                  <a:lnTo>
                    <a:pt x="9574657" y="0"/>
                  </a:lnTo>
                  <a:lnTo>
                    <a:pt x="9574657" y="11991594"/>
                  </a:lnTo>
                  <a:lnTo>
                    <a:pt x="0" y="11991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"/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543269" y="1010698"/>
            <a:ext cx="7159562" cy="8175784"/>
            <a:chOff x="0" y="0"/>
            <a:chExt cx="9546082" cy="1090104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546082" cy="10901045"/>
            </a:xfrm>
            <a:custGeom>
              <a:avLst/>
              <a:gdLst/>
              <a:ahLst/>
              <a:cxnLst/>
              <a:rect r="r" b="b" t="t" l="l"/>
              <a:pathLst>
                <a:path h="10901045" w="9546082">
                  <a:moveTo>
                    <a:pt x="0" y="0"/>
                  </a:moveTo>
                  <a:lnTo>
                    <a:pt x="9546082" y="0"/>
                  </a:lnTo>
                  <a:lnTo>
                    <a:pt x="9546082" y="10901045"/>
                  </a:lnTo>
                  <a:lnTo>
                    <a:pt x="0" y="10901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000"/>
              </a:blip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515037" y="2284362"/>
            <a:ext cx="7628963" cy="6973938"/>
          </a:xfrm>
          <a:custGeom>
            <a:avLst/>
            <a:gdLst/>
            <a:ahLst/>
            <a:cxnLst/>
            <a:rect r="r" b="b" t="t" l="l"/>
            <a:pathLst>
              <a:path h="6973938" w="7628963">
                <a:moveTo>
                  <a:pt x="0" y="0"/>
                </a:moveTo>
                <a:lnTo>
                  <a:pt x="7628963" y="0"/>
                </a:lnTo>
                <a:lnTo>
                  <a:pt x="7628963" y="6973938"/>
                </a:lnTo>
                <a:lnTo>
                  <a:pt x="0" y="6973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52" r="0" b="-52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279247" y="4660259"/>
            <a:ext cx="6980015" cy="4598003"/>
            <a:chOff x="0" y="0"/>
            <a:chExt cx="9306687" cy="613067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306687" cy="6130671"/>
            </a:xfrm>
            <a:custGeom>
              <a:avLst/>
              <a:gdLst/>
              <a:ahLst/>
              <a:cxnLst/>
              <a:rect r="r" b="b" t="t" l="l"/>
              <a:pathLst>
                <a:path h="6130671" w="9306687">
                  <a:moveTo>
                    <a:pt x="534543" y="0"/>
                  </a:moveTo>
                  <a:lnTo>
                    <a:pt x="8772144" y="0"/>
                  </a:lnTo>
                  <a:cubicBezTo>
                    <a:pt x="8913875" y="0"/>
                    <a:pt x="9049893" y="56261"/>
                    <a:pt x="9150096" y="156591"/>
                  </a:cubicBezTo>
                  <a:cubicBezTo>
                    <a:pt x="9250299" y="256921"/>
                    <a:pt x="9306687" y="392811"/>
                    <a:pt x="9306687" y="534543"/>
                  </a:cubicBezTo>
                  <a:lnTo>
                    <a:pt x="9306687" y="5596128"/>
                  </a:lnTo>
                  <a:cubicBezTo>
                    <a:pt x="9306687" y="5891403"/>
                    <a:pt x="9067419" y="6130671"/>
                    <a:pt x="8772144" y="6130671"/>
                  </a:cubicBezTo>
                  <a:lnTo>
                    <a:pt x="534543" y="6130671"/>
                  </a:lnTo>
                  <a:cubicBezTo>
                    <a:pt x="239268" y="6130671"/>
                    <a:pt x="0" y="5891403"/>
                    <a:pt x="0" y="5596128"/>
                  </a:cubicBezTo>
                  <a:lnTo>
                    <a:pt x="0" y="534543"/>
                  </a:lnTo>
                  <a:cubicBezTo>
                    <a:pt x="0" y="239268"/>
                    <a:pt x="239268" y="0"/>
                    <a:pt x="534543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1227" r="0" b="-1227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3286106" y="3312871"/>
            <a:ext cx="5258800" cy="886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34"/>
              </a:lnSpc>
            </a:pPr>
            <a:r>
              <a:rPr lang="en-US" sz="1454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Political factors include government policies, regulations, and political stability that directly impact business operations and strategic decisions.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286106" y="5499183"/>
            <a:ext cx="5258800" cy="629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34"/>
              </a:lnSpc>
            </a:pPr>
            <a:r>
              <a:rPr lang="en-US" sz="1454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Economic conditions like inflation, interest rates, and market trends shape consumer spending and business profitability.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219431" y="7502728"/>
            <a:ext cx="5258800" cy="629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34"/>
              </a:lnSpc>
            </a:pPr>
            <a:r>
              <a:rPr lang="en-US" sz="1454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Social, technological, legal, and environmental factors drive innovation, compliance needs, and sustainable practices.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79247" y="2350894"/>
            <a:ext cx="6320733" cy="2130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21"/>
              </a:lnSpc>
            </a:pPr>
            <a:r>
              <a:rPr lang="en-US" sz="5121" spc="-276">
                <a:solidFill>
                  <a:srgbClr val="0B0A0A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Dimensions of</a:t>
            </a:r>
          </a:p>
          <a:p>
            <a:pPr algn="l">
              <a:lnSpc>
                <a:spcPts val="5121"/>
              </a:lnSpc>
            </a:pPr>
            <a:r>
              <a:rPr lang="en-US" sz="5121" spc="-276">
                <a:solidFill>
                  <a:srgbClr val="0B0A0A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Business </a:t>
            </a:r>
          </a:p>
          <a:p>
            <a:pPr algn="l">
              <a:lnSpc>
                <a:spcPts val="5121"/>
              </a:lnSpc>
            </a:pPr>
            <a:r>
              <a:rPr lang="en-US" sz="5121" spc="-280">
                <a:solidFill>
                  <a:srgbClr val="0B0A0A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Environment 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6598332" y="9186529"/>
            <a:ext cx="839876" cy="712661"/>
          </a:xfrm>
          <a:custGeom>
            <a:avLst/>
            <a:gdLst/>
            <a:ahLst/>
            <a:cxnLst/>
            <a:rect r="r" b="b" t="t" l="l"/>
            <a:pathLst>
              <a:path h="712661" w="839876">
                <a:moveTo>
                  <a:pt x="0" y="0"/>
                </a:moveTo>
                <a:lnTo>
                  <a:pt x="839876" y="0"/>
                </a:lnTo>
                <a:lnTo>
                  <a:pt x="839876" y="712661"/>
                </a:lnTo>
                <a:lnTo>
                  <a:pt x="0" y="7126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345" t="0" r="-345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137280" y="847877"/>
            <a:ext cx="3905202" cy="843544"/>
          </a:xfrm>
          <a:custGeom>
            <a:avLst/>
            <a:gdLst/>
            <a:ahLst/>
            <a:cxnLst/>
            <a:rect r="r" b="b" t="t" l="l"/>
            <a:pathLst>
              <a:path h="843544" w="3905202">
                <a:moveTo>
                  <a:pt x="0" y="0"/>
                </a:moveTo>
                <a:lnTo>
                  <a:pt x="3905202" y="0"/>
                </a:lnTo>
                <a:lnTo>
                  <a:pt x="3905202" y="843544"/>
                </a:lnTo>
                <a:lnTo>
                  <a:pt x="0" y="8435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-247" r="0" b="-247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3506602" y="1028586"/>
            <a:ext cx="3377698" cy="412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42"/>
              </a:lnSpc>
            </a:pPr>
            <a:r>
              <a:rPr lang="en-US" sz="1745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Business Environment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2125466" y="3545176"/>
            <a:ext cx="827265" cy="836952"/>
          </a:xfrm>
          <a:custGeom>
            <a:avLst/>
            <a:gdLst/>
            <a:ahLst/>
            <a:cxnLst/>
            <a:rect r="r" b="b" t="t" l="l"/>
            <a:pathLst>
              <a:path h="836952" w="827265">
                <a:moveTo>
                  <a:pt x="0" y="0"/>
                </a:moveTo>
                <a:lnTo>
                  <a:pt x="827265" y="0"/>
                </a:lnTo>
                <a:lnTo>
                  <a:pt x="827265" y="836953"/>
                </a:lnTo>
                <a:lnTo>
                  <a:pt x="0" y="8369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0" t="0" r="-1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325653" y="3765147"/>
            <a:ext cx="426901" cy="406717"/>
          </a:xfrm>
          <a:custGeom>
            <a:avLst/>
            <a:gdLst/>
            <a:ahLst/>
            <a:cxnLst/>
            <a:rect r="r" b="b" t="t" l="l"/>
            <a:pathLst>
              <a:path h="406717" w="426901">
                <a:moveTo>
                  <a:pt x="0" y="0"/>
                </a:moveTo>
                <a:lnTo>
                  <a:pt x="426901" y="0"/>
                </a:lnTo>
                <a:lnTo>
                  <a:pt x="426901" y="406717"/>
                </a:lnTo>
                <a:lnTo>
                  <a:pt x="0" y="40671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-149" r="0" b="-147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2125466" y="5555275"/>
            <a:ext cx="827265" cy="836952"/>
          </a:xfrm>
          <a:custGeom>
            <a:avLst/>
            <a:gdLst/>
            <a:ahLst/>
            <a:cxnLst/>
            <a:rect r="r" b="b" t="t" l="l"/>
            <a:pathLst>
              <a:path h="836952" w="827265">
                <a:moveTo>
                  <a:pt x="0" y="0"/>
                </a:moveTo>
                <a:lnTo>
                  <a:pt x="827265" y="0"/>
                </a:lnTo>
                <a:lnTo>
                  <a:pt x="827265" y="836953"/>
                </a:lnTo>
                <a:lnTo>
                  <a:pt x="0" y="8369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0" t="0" r="-1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2325653" y="5775246"/>
            <a:ext cx="426901" cy="406718"/>
          </a:xfrm>
          <a:custGeom>
            <a:avLst/>
            <a:gdLst/>
            <a:ahLst/>
            <a:cxnLst/>
            <a:rect r="r" b="b" t="t" l="l"/>
            <a:pathLst>
              <a:path h="406718" w="426901">
                <a:moveTo>
                  <a:pt x="0" y="0"/>
                </a:moveTo>
                <a:lnTo>
                  <a:pt x="426901" y="0"/>
                </a:lnTo>
                <a:lnTo>
                  <a:pt x="426901" y="406717"/>
                </a:lnTo>
                <a:lnTo>
                  <a:pt x="0" y="40671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-147" r="0" b="-149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2125466" y="7565374"/>
            <a:ext cx="827265" cy="836952"/>
          </a:xfrm>
          <a:custGeom>
            <a:avLst/>
            <a:gdLst/>
            <a:ahLst/>
            <a:cxnLst/>
            <a:rect r="r" b="b" t="t" l="l"/>
            <a:pathLst>
              <a:path h="836952" w="827265">
                <a:moveTo>
                  <a:pt x="0" y="0"/>
                </a:moveTo>
                <a:lnTo>
                  <a:pt x="827265" y="0"/>
                </a:lnTo>
                <a:lnTo>
                  <a:pt x="827265" y="836952"/>
                </a:lnTo>
                <a:lnTo>
                  <a:pt x="0" y="8369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0" t="0" r="-1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2325653" y="7785344"/>
            <a:ext cx="426901" cy="406717"/>
          </a:xfrm>
          <a:custGeom>
            <a:avLst/>
            <a:gdLst/>
            <a:ahLst/>
            <a:cxnLst/>
            <a:rect r="r" b="b" t="t" l="l"/>
            <a:pathLst>
              <a:path h="406717" w="426901">
                <a:moveTo>
                  <a:pt x="0" y="0"/>
                </a:moveTo>
                <a:lnTo>
                  <a:pt x="426901" y="0"/>
                </a:lnTo>
                <a:lnTo>
                  <a:pt x="426901" y="406718"/>
                </a:lnTo>
                <a:lnTo>
                  <a:pt x="0" y="4067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-149" r="0" b="-147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6796756" y="9421654"/>
            <a:ext cx="443027" cy="405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7"/>
              </a:lnSpc>
            </a:pPr>
            <a:r>
              <a:rPr lang="en-US" sz="2397" b="true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06</a:t>
            </a:r>
          </a:p>
        </p:txBody>
      </p:sp>
    </p:spTree>
  </p:cSld>
  <p:clrMapOvr>
    <a:masterClrMapping/>
  </p:clrMapOvr>
  <p:transition spd="fast">
    <p:fad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58836" y="981827"/>
            <a:ext cx="7710516" cy="8348272"/>
          </a:xfrm>
          <a:custGeom>
            <a:avLst/>
            <a:gdLst/>
            <a:ahLst/>
            <a:cxnLst/>
            <a:rect r="r" b="b" t="t" l="l"/>
            <a:pathLst>
              <a:path h="8348272" w="7710516">
                <a:moveTo>
                  <a:pt x="0" y="0"/>
                </a:moveTo>
                <a:lnTo>
                  <a:pt x="7710517" y="0"/>
                </a:lnTo>
                <a:lnTo>
                  <a:pt x="7710517" y="8348272"/>
                </a:lnTo>
                <a:lnTo>
                  <a:pt x="0" y="83482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63" t="0" r="-864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792976" y="7118156"/>
            <a:ext cx="5748566" cy="214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5"/>
              </a:lnSpc>
            </a:pPr>
            <a:r>
              <a:rPr lang="en-US" sz="1998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It is the act of discontinuing a legal tender by the government pf that country. </a:t>
            </a:r>
          </a:p>
          <a:p>
            <a:pPr algn="l">
              <a:lnSpc>
                <a:spcPts val="2795"/>
              </a:lnSpc>
            </a:pPr>
            <a:r>
              <a:rPr lang="en-US" sz="1998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It's glimpse was seen thrice in India </a:t>
            </a:r>
          </a:p>
          <a:p>
            <a:pPr algn="l" marL="456743" indent="-152248" lvl="2">
              <a:lnSpc>
                <a:spcPts val="2795"/>
              </a:lnSpc>
              <a:buFont typeface="Arial"/>
              <a:buChar char="⚬"/>
            </a:pPr>
            <a:r>
              <a:rPr lang="en-US" sz="1998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First on 12th of January, 1946</a:t>
            </a:r>
          </a:p>
          <a:p>
            <a:pPr algn="l" marL="456743" indent="-152248" lvl="2">
              <a:lnSpc>
                <a:spcPts val="2795"/>
              </a:lnSpc>
              <a:buFont typeface="Arial"/>
              <a:buChar char="⚬"/>
            </a:pPr>
            <a:r>
              <a:rPr lang="en-US" sz="1998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Second on 16th of January, 1978</a:t>
            </a:r>
          </a:p>
          <a:p>
            <a:pPr algn="l" marL="456743" indent="-152248" lvl="2">
              <a:lnSpc>
                <a:spcPts val="2795"/>
              </a:lnSpc>
              <a:buFont typeface="Arial"/>
              <a:buChar char="⚬"/>
            </a:pPr>
            <a:r>
              <a:rPr lang="en-US" sz="1998">
                <a:solidFill>
                  <a:srgbClr val="231F20"/>
                </a:solidFill>
                <a:latin typeface="TT Firs Neue"/>
                <a:ea typeface="TT Firs Neue"/>
                <a:cs typeface="TT Firs Neue"/>
                <a:sym typeface="TT Firs Neue"/>
              </a:rPr>
              <a:t>Third on 8th of November, 2016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6603564" y="9177510"/>
            <a:ext cx="869979" cy="738202"/>
          </a:xfrm>
          <a:custGeom>
            <a:avLst/>
            <a:gdLst/>
            <a:ahLst/>
            <a:cxnLst/>
            <a:rect r="r" b="b" t="t" l="l"/>
            <a:pathLst>
              <a:path h="738202" w="869979">
                <a:moveTo>
                  <a:pt x="0" y="0"/>
                </a:moveTo>
                <a:lnTo>
                  <a:pt x="869979" y="0"/>
                </a:lnTo>
                <a:lnTo>
                  <a:pt x="869979" y="738202"/>
                </a:lnTo>
                <a:lnTo>
                  <a:pt x="0" y="738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53" t="0" r="-53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400507" y="8879291"/>
            <a:ext cx="723424" cy="95250"/>
            <a:chOff x="0" y="0"/>
            <a:chExt cx="964565" cy="127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25400" y="25400"/>
              <a:ext cx="926465" cy="88900"/>
            </a:xfrm>
            <a:custGeom>
              <a:avLst/>
              <a:gdLst/>
              <a:ahLst/>
              <a:cxnLst/>
              <a:rect r="r" b="b" t="t" l="l"/>
              <a:pathLst>
                <a:path h="88900" w="926465">
                  <a:moveTo>
                    <a:pt x="0" y="0"/>
                  </a:moveTo>
                  <a:lnTo>
                    <a:pt x="926465" y="88900"/>
                  </a:lnTo>
                </a:path>
              </a:pathLst>
            </a:custGeom>
            <a:blipFill>
              <a:blip r:embed="rId6">
                <a:alphaModFix amt="0"/>
              </a:blip>
              <a:stretch>
                <a:fillRect l="-2741" t="-168114" r="-1370" b="-153828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-2286" y="-2286"/>
              <a:ext cx="981837" cy="144272"/>
            </a:xfrm>
            <a:custGeom>
              <a:avLst/>
              <a:gdLst/>
              <a:ahLst/>
              <a:cxnLst/>
              <a:rect r="r" b="b" t="t" l="l"/>
              <a:pathLst>
                <a:path h="144272" w="981837">
                  <a:moveTo>
                    <a:pt x="30099" y="2413"/>
                  </a:moveTo>
                  <a:lnTo>
                    <a:pt x="956564" y="91313"/>
                  </a:lnTo>
                  <a:lnTo>
                    <a:pt x="981837" y="93726"/>
                  </a:lnTo>
                  <a:lnTo>
                    <a:pt x="977011" y="144272"/>
                  </a:lnTo>
                  <a:lnTo>
                    <a:pt x="951738" y="141859"/>
                  </a:lnTo>
                  <a:lnTo>
                    <a:pt x="25273" y="52959"/>
                  </a:lnTo>
                  <a:lnTo>
                    <a:pt x="0" y="50546"/>
                  </a:lnTo>
                  <a:lnTo>
                    <a:pt x="4826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3137280" y="847877"/>
            <a:ext cx="3905202" cy="843544"/>
          </a:xfrm>
          <a:custGeom>
            <a:avLst/>
            <a:gdLst/>
            <a:ahLst/>
            <a:cxnLst/>
            <a:rect r="r" b="b" t="t" l="l"/>
            <a:pathLst>
              <a:path h="843544" w="3905202">
                <a:moveTo>
                  <a:pt x="0" y="0"/>
                </a:moveTo>
                <a:lnTo>
                  <a:pt x="3905202" y="0"/>
                </a:lnTo>
                <a:lnTo>
                  <a:pt x="3905202" y="843544"/>
                </a:lnTo>
                <a:lnTo>
                  <a:pt x="0" y="8435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247" r="0" b="-247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3506602" y="990486"/>
            <a:ext cx="3377698" cy="548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7"/>
              </a:lnSpc>
            </a:pPr>
            <a:r>
              <a:rPr lang="en-US" sz="2398">
                <a:solidFill>
                  <a:srgbClr val="FFFFFF"/>
                </a:solidFill>
                <a:latin typeface="TT Firs Neue"/>
                <a:ea typeface="TT Firs Neue"/>
                <a:cs typeface="TT Firs Neue"/>
                <a:sym typeface="TT Firs Neue"/>
              </a:rPr>
              <a:t>Business Presentation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28700" y="676399"/>
            <a:ext cx="3776205" cy="1057970"/>
          </a:xfrm>
          <a:custGeom>
            <a:avLst/>
            <a:gdLst/>
            <a:ahLst/>
            <a:cxnLst/>
            <a:rect r="r" b="b" t="t" l="l"/>
            <a:pathLst>
              <a:path h="1057970" w="3776205">
                <a:moveTo>
                  <a:pt x="0" y="0"/>
                </a:moveTo>
                <a:lnTo>
                  <a:pt x="3776205" y="0"/>
                </a:lnTo>
                <a:lnTo>
                  <a:pt x="3776205" y="1057970"/>
                </a:lnTo>
                <a:lnTo>
                  <a:pt x="0" y="10579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-347" r="0" b="-347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6817807" y="9427011"/>
            <a:ext cx="441493" cy="405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7"/>
              </a:lnSpc>
            </a:pPr>
            <a:r>
              <a:rPr lang="en-US" b="true" sz="2397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07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9069353" y="1041159"/>
            <a:ext cx="7655709" cy="8288941"/>
          </a:xfrm>
          <a:custGeom>
            <a:avLst/>
            <a:gdLst/>
            <a:ahLst/>
            <a:cxnLst/>
            <a:rect r="r" b="b" t="t" l="l"/>
            <a:pathLst>
              <a:path h="8288941" w="7655709">
                <a:moveTo>
                  <a:pt x="0" y="0"/>
                </a:moveTo>
                <a:lnTo>
                  <a:pt x="7655709" y="0"/>
                </a:lnTo>
                <a:lnTo>
                  <a:pt x="7655709" y="8288940"/>
                </a:lnTo>
                <a:lnTo>
                  <a:pt x="0" y="82889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03" t="0" r="-903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358836" y="2343969"/>
            <a:ext cx="6526730" cy="4515326"/>
            <a:chOff x="0" y="0"/>
            <a:chExt cx="8702307" cy="602043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702294" cy="6020435"/>
            </a:xfrm>
            <a:custGeom>
              <a:avLst/>
              <a:gdLst/>
              <a:ahLst/>
              <a:cxnLst/>
              <a:rect r="r" b="b" t="t" l="l"/>
              <a:pathLst>
                <a:path h="6020435" w="8702294">
                  <a:moveTo>
                    <a:pt x="0" y="0"/>
                  </a:moveTo>
                  <a:lnTo>
                    <a:pt x="8702294" y="0"/>
                  </a:lnTo>
                  <a:lnTo>
                    <a:pt x="8702294" y="6020435"/>
                  </a:lnTo>
                  <a:lnTo>
                    <a:pt x="0" y="6020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3353" t="0" r="-3353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9411110" y="1998021"/>
            <a:ext cx="7848190" cy="4471940"/>
            <a:chOff x="0" y="0"/>
            <a:chExt cx="10464254" cy="596258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0464292" cy="5962650"/>
            </a:xfrm>
            <a:custGeom>
              <a:avLst/>
              <a:gdLst/>
              <a:ahLst/>
              <a:cxnLst/>
              <a:rect r="r" b="b" t="t" l="l"/>
              <a:pathLst>
                <a:path h="5962650" w="10464292">
                  <a:moveTo>
                    <a:pt x="0" y="0"/>
                  </a:moveTo>
                  <a:lnTo>
                    <a:pt x="10464292" y="0"/>
                  </a:lnTo>
                  <a:lnTo>
                    <a:pt x="10464292" y="5962650"/>
                  </a:lnTo>
                  <a:lnTo>
                    <a:pt x="0" y="5962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-9335" r="0" b="-9334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1825923" y="7274919"/>
            <a:ext cx="6707857" cy="1515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41"/>
              </a:lnSpc>
            </a:pPr>
            <a:r>
              <a:rPr lang="en-US" sz="5241" spc="-282">
                <a:solidFill>
                  <a:srgbClr val="231F2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What is</a:t>
            </a:r>
          </a:p>
          <a:p>
            <a:pPr algn="l">
              <a:lnSpc>
                <a:spcPts val="5242"/>
              </a:lnSpc>
            </a:pPr>
            <a:r>
              <a:rPr lang="en-US" sz="5241" spc="-286">
                <a:solidFill>
                  <a:srgbClr val="231F20"/>
                </a:solidFill>
                <a:latin typeface="Heading Now 71-78"/>
                <a:ea typeface="Heading Now 71-78"/>
                <a:cs typeface="Heading Now 71-78"/>
                <a:sym typeface="Heading Now 71-78"/>
              </a:rPr>
              <a:t>Demonetisation..?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72470" y="989971"/>
            <a:ext cx="4474531" cy="559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44"/>
              </a:lnSpc>
            </a:pPr>
            <a:r>
              <a:rPr lang="en-US" sz="2460" b="true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Business Environment</a:t>
            </a:r>
          </a:p>
        </p:txBody>
      </p:sp>
    </p:spTree>
  </p:cSld>
  <p:clrMapOvr>
    <a:masterClrMapping/>
  </p:clrMapOvr>
  <p:transition spd="fast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DAHKl3cT5Y0</dc:identifier>
  <dcterms:modified xsi:type="dcterms:W3CDTF">2011-08-01T06:04:30Z</dcterms:modified>
  <cp:revision>1</cp:revision>
  <dc:title>HeeralalYadavSir_Final.pptx</dc:title>
</cp:coreProperties>
</file>